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4" r:id="rId2"/>
    <p:sldId id="288" r:id="rId3"/>
    <p:sldId id="281" r:id="rId4"/>
    <p:sldId id="283" r:id="rId5"/>
    <p:sldId id="282" r:id="rId6"/>
    <p:sldId id="261" r:id="rId7"/>
    <p:sldId id="284" r:id="rId8"/>
    <p:sldId id="291" r:id="rId9"/>
    <p:sldId id="292" r:id="rId10"/>
    <p:sldId id="293" r:id="rId11"/>
    <p:sldId id="294" r:id="rId12"/>
    <p:sldId id="295" r:id="rId13"/>
    <p:sldId id="263" r:id="rId14"/>
    <p:sldId id="276" r:id="rId15"/>
    <p:sldId id="268" r:id="rId16"/>
    <p:sldId id="290" r:id="rId17"/>
    <p:sldId id="296" r:id="rId18"/>
    <p:sldId id="297" r:id="rId19"/>
    <p:sldId id="28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1" autoAdjust="0"/>
    <p:restoredTop sz="80042" autoAdjust="0"/>
  </p:normalViewPr>
  <p:slideViewPr>
    <p:cSldViewPr snapToGrid="0" snapToObjects="1">
      <p:cViewPr>
        <p:scale>
          <a:sx n="65" d="100"/>
          <a:sy n="65" d="100"/>
        </p:scale>
        <p:origin x="-78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1CED2-EC2F-A54C-88B2-3AD7D7E60861}" type="datetimeFigureOut">
              <a:rPr lang="en-US" smtClean="0"/>
              <a:t>7/7/14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65308-5D28-CA45-B965-FB62B25C1810}" type="slidenum">
              <a:rPr lang="en-US" smtClean="0"/>
              <a:t>‹#›</a:t>
            </a:fld>
            <a:endParaRPr lang="en-US"/>
          </a:p>
        </p:txBody>
      </p:sp>
    </p:spTree>
    <p:extLst>
      <p:ext uri="{BB962C8B-B14F-4D97-AF65-F5344CB8AC3E}">
        <p14:creationId xmlns:p14="http://schemas.microsoft.com/office/powerpoint/2010/main" val="32187696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bZUeb83uU" TargetMode="External"/><Relationship Id="rId4" Type="http://schemas.openxmlformats.org/officeDocument/2006/relationships/hyperlink" Target="https://www.youtube.com/watch?v=cy3a__OOa2M"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Notes: This</a:t>
            </a:r>
            <a:r>
              <a:rPr lang="en-US" baseline="0" dirty="0" smtClean="0"/>
              <a:t> presentation covers 1 novel application of nanotechnology, the use of nanoparticles to initiate blood coagulation in internal injuries following some form of trauma. </a:t>
            </a:r>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a:t>
            </a:fld>
            <a:endParaRPr lang="en-US"/>
          </a:p>
        </p:txBody>
      </p:sp>
    </p:spTree>
    <p:extLst>
      <p:ext uri="{BB962C8B-B14F-4D97-AF65-F5344CB8AC3E}">
        <p14:creationId xmlns:p14="http://schemas.microsoft.com/office/powerpoint/2010/main" val="220692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10: </a:t>
            </a:r>
          </a:p>
          <a:p>
            <a:endParaRPr lang="en-US" dirty="0" smtClean="0"/>
          </a:p>
          <a:p>
            <a:r>
              <a:rPr lang="en-US" dirty="0" smtClean="0"/>
              <a:t>Remember that</a:t>
            </a:r>
            <a:r>
              <a:rPr lang="en-US" baseline="0" dirty="0" smtClean="0"/>
              <a:t> the negative surfaces are the key to kick-starting coagulation. As soon as these surfaces are exposed to the blood, they will begin to cause clotting. The purpose of the PEG molecule, a long stringy molecule, is to mask those surfaces so they do not come into contact with the blood until a reaction at the wound site removes PEG. So without this component, the particle would react too quickly to be functional. </a:t>
            </a:r>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10</a:t>
            </a:fld>
            <a:endParaRPr lang="en-US"/>
          </a:p>
        </p:txBody>
      </p:sp>
    </p:spTree>
    <p:extLst>
      <p:ext uri="{BB962C8B-B14F-4D97-AF65-F5344CB8AC3E}">
        <p14:creationId xmlns:p14="http://schemas.microsoft.com/office/powerpoint/2010/main" val="377661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11</a:t>
            </a:fld>
            <a:endParaRPr lang="en-US"/>
          </a:p>
        </p:txBody>
      </p:sp>
    </p:spTree>
    <p:extLst>
      <p:ext uri="{BB962C8B-B14F-4D97-AF65-F5344CB8AC3E}">
        <p14:creationId xmlns:p14="http://schemas.microsoft.com/office/powerpoint/2010/main" val="3776610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12: </a:t>
            </a:r>
          </a:p>
          <a:p>
            <a:endParaRPr lang="en-US" dirty="0" smtClean="0"/>
          </a:p>
          <a:p>
            <a:r>
              <a:rPr lang="en-US" dirty="0" smtClean="0"/>
              <a:t>Once at the wound site, the SNP reacts with an enzyme found</a:t>
            </a:r>
            <a:r>
              <a:rPr lang="en-US" baseline="0" dirty="0" smtClean="0"/>
              <a:t> only at the site of internal bleeding. This enzyme binds with a specific peptide (basically a mini protein) on the SNP. This reaction removes the peptide and everything attached to it, including PEG. Once PEG is gone, the negative surfaces are exposed and free to start coagulation. </a:t>
            </a:r>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12</a:t>
            </a:fld>
            <a:endParaRPr lang="en-US"/>
          </a:p>
        </p:txBody>
      </p:sp>
    </p:spTree>
    <p:extLst>
      <p:ext uri="{BB962C8B-B14F-4D97-AF65-F5344CB8AC3E}">
        <p14:creationId xmlns:p14="http://schemas.microsoft.com/office/powerpoint/2010/main" val="377661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see that every piece of the nanoparticle is attached for a very specific purpose so that it can ultimately help speed the process of blood coagulation. Once the PEG-less nanoparticle is present in the blood stream, it acts like a blood platelet, providing that essential negative surface to encourage blood coagulation. </a:t>
            </a:r>
          </a:p>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13</a:t>
            </a:fld>
            <a:endParaRPr lang="en-US"/>
          </a:p>
        </p:txBody>
      </p:sp>
    </p:spTree>
    <p:extLst>
      <p:ext uri="{BB962C8B-B14F-4D97-AF65-F5344CB8AC3E}">
        <p14:creationId xmlns:p14="http://schemas.microsoft.com/office/powerpoint/2010/main" val="313218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 video of SNP at work in some human blood plasma. Also in the plasma is a special chemical that glows under UV light when a clot starts to form- the more brightly it glows, or fluoresces, the larger the clot. This video takes place over the course of just a few minutes, and you can clearly see the plasma start to glow. This means that the nanoparticle is doing its job. </a:t>
            </a:r>
          </a:p>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14</a:t>
            </a:fld>
            <a:endParaRPr lang="en-US"/>
          </a:p>
        </p:txBody>
      </p:sp>
    </p:spTree>
    <p:extLst>
      <p:ext uri="{BB962C8B-B14F-4D97-AF65-F5344CB8AC3E}">
        <p14:creationId xmlns:p14="http://schemas.microsoft.com/office/powerpoint/2010/main" val="419492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the particle works, but researchers are still working on the best way to deliver the nanoparticle. Testing is taking place on both a “patch” form and a solution form, in which the particle is suspended in a liquid. Let’s take a look at both of these while we revisit the idea of surface area. </a:t>
            </a:r>
          </a:p>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15</a:t>
            </a:fld>
            <a:endParaRPr lang="en-US"/>
          </a:p>
        </p:txBody>
      </p:sp>
    </p:spTree>
    <p:extLst>
      <p:ext uri="{BB962C8B-B14F-4D97-AF65-F5344CB8AC3E}">
        <p14:creationId xmlns:p14="http://schemas.microsoft.com/office/powerpoint/2010/main" val="3031681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Remember that surface area is one of the key features of nanoparticles. Nanoparticles are extremely small and therefore have tons and tons of surface area. In this case, that means tons and tons of negative surfaces are available to kick start that blood coagulation cascade. The more surfaces are exposed to the blood stream, the more effectively this nanoparticle can cause blood to clot. When suspended in a liquid, all the surfaces of these particles are exposed. This means lots of negative surfaces. In a patch form, however, the surfaces are squished together, essentially forming a larger particle with the same volume as all these nanoparticles, but much less surface area. Which one do you think would cause blood to clot more quickly?  In your notebooks, write a claim that answers this question, and support it with evidence and reasoning. </a:t>
            </a:r>
          </a:p>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16</a:t>
            </a:fld>
            <a:endParaRPr lang="en-US"/>
          </a:p>
        </p:txBody>
      </p:sp>
    </p:spTree>
    <p:extLst>
      <p:ext uri="{BB962C8B-B14F-4D97-AF65-F5344CB8AC3E}">
        <p14:creationId xmlns:p14="http://schemas.microsoft.com/office/powerpoint/2010/main" val="2334233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18: </a:t>
            </a:r>
          </a:p>
          <a:p>
            <a:endParaRPr lang="en-US" dirty="0" smtClean="0"/>
          </a:p>
          <a:p>
            <a:r>
              <a:rPr lang="en-US" dirty="0" smtClean="0"/>
              <a:t>Remember that surface area is one of the essential, unique characteristics that make nanoparticles so special and useful. More surface area means more exposed binding sites to cause a chemical reaction. In this case, particles in solution would have all surfaces exposed</a:t>
            </a:r>
            <a:r>
              <a:rPr lang="en-US" baseline="0" dirty="0" smtClean="0"/>
              <a:t> and available for reaction, while particles in a patch will only have the outer surfaces available. The inner particles will be hidden, thus making the surface area smaller than it would be if the particles were suspended. You’ll notice that in this picture, the suspended particles on the left have 72 available surfaces, while the patched particles on the right have only 26 available surfaces. This means that the SNP in solution will cause  clotting more quickly than those in patch form. </a:t>
            </a:r>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18</a:t>
            </a:fld>
            <a:endParaRPr lang="en-US"/>
          </a:p>
        </p:txBody>
      </p:sp>
    </p:spTree>
    <p:extLst>
      <p:ext uri="{BB962C8B-B14F-4D97-AF65-F5344CB8AC3E}">
        <p14:creationId xmlns:p14="http://schemas.microsoft.com/office/powerpoint/2010/main" val="417069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you have a pretty sophisticated knowledge of how nanoparticles can be used to help blood clot at the site of internal injuries, a very tricky dilemma. You also understand how surface area and size play key roles in the effectiveness of these nanoparticles in this application. </a:t>
            </a:r>
          </a:p>
          <a:p>
            <a:r>
              <a:rPr lang="en-US" sz="1200" kern="1200" dirty="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Lastly, I just want to thank some of the many people who helped inform me (and therefore you) about this exciting new application of nanotechnology.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65308-5D28-CA45-B965-FB62B25C1810}" type="slidenum">
              <a:rPr lang="en-US" smtClean="0"/>
              <a:t>19</a:t>
            </a:fld>
            <a:endParaRPr lang="en-US"/>
          </a:p>
        </p:txBody>
      </p:sp>
    </p:spTree>
    <p:extLst>
      <p:ext uri="{BB962C8B-B14F-4D97-AF65-F5344CB8AC3E}">
        <p14:creationId xmlns:p14="http://schemas.microsoft.com/office/powerpoint/2010/main" val="338195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Notes:</a:t>
            </a:r>
            <a:r>
              <a:rPr lang="en-US" baseline="0" dirty="0" smtClean="0"/>
              <a:t> Trauma causes enormous losses every year, both in terms of life and in money. For young people, trauma is the number 1 cause of death and remains a significant cause across all age groups. Therefore, it is a widespread problem for which a solution would be both a significant benefit to the public and a potential money-maker for pharmaceutical companies. In fact, much of the research in this area is funded by the </a:t>
            </a:r>
            <a:r>
              <a:rPr lang="en-US" baseline="0" dirty="0" smtClean="0"/>
              <a:t>military</a:t>
            </a:r>
            <a:r>
              <a:rPr lang="en-US" baseline="0" dirty="0" smtClean="0"/>
              <a:t>, who have obvious vested interest in curbing the consequences of traumatic events.  </a:t>
            </a:r>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2</a:t>
            </a:fld>
            <a:endParaRPr lang="en-US"/>
          </a:p>
        </p:txBody>
      </p:sp>
    </p:spTree>
    <p:extLst>
      <p:ext uri="{BB962C8B-B14F-4D97-AF65-F5344CB8AC3E}">
        <p14:creationId xmlns:p14="http://schemas.microsoft.com/office/powerpoint/2010/main" val="220767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a:t>
            </a:r>
            <a:r>
              <a:rPr lang="en-US" baseline="0" dirty="0" smtClean="0"/>
              <a:t> Notes: Currently, adequate solutions exist for surface wounds caused by trauma. Products such as </a:t>
            </a:r>
            <a:r>
              <a:rPr lang="en-US" baseline="0" dirty="0" err="1" smtClean="0"/>
              <a:t>QuikClot</a:t>
            </a:r>
            <a:r>
              <a:rPr lang="en-US" baseline="0" dirty="0" smtClean="0"/>
              <a:t>, developed at UCSB with funding from the Department of Defense, can be applied to the site if a wound and use a clay (Kaolinite) to speed clotting. This clay has high surface area, much like nanoparticles, and negative charge on its surface. This negative charge, which we will talk more about later, is essential to initiating and speeding clotting. </a:t>
            </a:r>
          </a:p>
          <a:p>
            <a:endParaRPr lang="en-US" baseline="0" dirty="0" smtClean="0"/>
          </a:p>
          <a:p>
            <a:r>
              <a:rPr lang="en-US" baseline="0" dirty="0" err="1" smtClean="0"/>
              <a:t>Quikclot</a:t>
            </a:r>
            <a:r>
              <a:rPr lang="en-US" baseline="0" dirty="0" smtClean="0"/>
              <a:t> works well for external injuries, but is useless for internal bleeding. Medical personnel, from the military to civilian paramedics, </a:t>
            </a:r>
          </a:p>
          <a:p>
            <a:endParaRPr lang="en-US" baseline="0" dirty="0" smtClean="0"/>
          </a:p>
          <a:p>
            <a:r>
              <a:rPr lang="en-US" baseline="0" dirty="0" err="1" smtClean="0"/>
              <a:t>QuikClot</a:t>
            </a:r>
            <a:r>
              <a:rPr lang="en-US" baseline="0" dirty="0" smtClean="0"/>
              <a:t> Explanation: https://</a:t>
            </a:r>
            <a:r>
              <a:rPr lang="en-US" baseline="0" dirty="0" err="1" smtClean="0"/>
              <a:t>www.youtube.com</a:t>
            </a:r>
            <a:r>
              <a:rPr lang="en-US" baseline="0" dirty="0" smtClean="0"/>
              <a:t>/</a:t>
            </a:r>
            <a:r>
              <a:rPr lang="en-US" baseline="0" dirty="0" err="1" smtClean="0"/>
              <a:t>watch?v</a:t>
            </a:r>
            <a:r>
              <a:rPr lang="en-US" baseline="0" dirty="0" smtClean="0"/>
              <a:t>=G_xhJuduBE0</a:t>
            </a:r>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3</a:t>
            </a:fld>
            <a:endParaRPr lang="en-US"/>
          </a:p>
        </p:txBody>
      </p:sp>
    </p:spTree>
    <p:extLst>
      <p:ext uri="{BB962C8B-B14F-4D97-AF65-F5344CB8AC3E}">
        <p14:creationId xmlns:p14="http://schemas.microsoft.com/office/powerpoint/2010/main" val="362045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design this product, researchers must first understand the process by which blood clots naturally. This is called the “Coagulation Cascade” and involves a series of chemical reactions, each one causing the following reaction to start like dominos falling one by one.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Video 1: </a:t>
            </a:r>
            <a:r>
              <a:rPr lang="en-US" sz="1200" u="sng" kern="1200" dirty="0" smtClean="0">
                <a:solidFill>
                  <a:schemeClr val="tx1"/>
                </a:solidFill>
                <a:effectLst/>
                <a:latin typeface="+mn-lt"/>
                <a:ea typeface="+mn-ea"/>
                <a:cs typeface="+mn-cs"/>
                <a:hlinkClick r:id="rId3"/>
              </a:rPr>
              <a:t>https://www.youtube.com/watch?v=--bZUeb83uU</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(general overview of coagulation) </a:t>
            </a:r>
          </a:p>
          <a:p>
            <a:r>
              <a:rPr lang="en-US" sz="1200" kern="1200" dirty="0" smtClean="0">
                <a:solidFill>
                  <a:schemeClr val="tx1"/>
                </a:solidFill>
                <a:effectLst/>
                <a:latin typeface="+mn-lt"/>
                <a:ea typeface="+mn-ea"/>
                <a:cs typeface="+mn-cs"/>
              </a:rPr>
              <a:t>Video 2: </a:t>
            </a:r>
            <a:r>
              <a:rPr lang="en-US" sz="1200" u="sng" kern="1200" dirty="0" smtClean="0">
                <a:solidFill>
                  <a:schemeClr val="tx1"/>
                </a:solidFill>
                <a:effectLst/>
                <a:latin typeface="+mn-lt"/>
                <a:ea typeface="+mn-ea"/>
                <a:cs typeface="+mn-cs"/>
                <a:hlinkClick r:id="rId4"/>
              </a:rPr>
              <a:t>https://www.youtube.com/watch?v=cy3a__OOa2M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(more in-depth) One or both of these videos could be used</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specifics of this series of reactions are not super important to understand at this point, but it is important to know that this whole process is dependent upon the presence of a negatively charged surface (remember Kaolin’s negative surface?) So where does this negative surface typically come from?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65308-5D28-CA45-B965-FB62B25C1810}" type="slidenum">
              <a:rPr lang="en-US" smtClean="0"/>
              <a:t>4</a:t>
            </a:fld>
            <a:endParaRPr lang="en-US"/>
          </a:p>
        </p:txBody>
      </p:sp>
    </p:spTree>
    <p:extLst>
      <p:ext uri="{BB962C8B-B14F-4D97-AF65-F5344CB8AC3E}">
        <p14:creationId xmlns:p14="http://schemas.microsoft.com/office/powerpoint/2010/main" val="39764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Blood platelets, which travel through our blood stream all the time, have this all-important negative surface that causes the Coagulation Cascade to happen. Under normal conditions, this negative surface is enough to initiate clotting. However, following a traumatic event, a person’s body may in a state of shock, making it more difficult for this process to start. The blood platelets alone may not be enough for clotting to occur.</a:t>
            </a:r>
          </a:p>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5</a:t>
            </a:fld>
            <a:endParaRPr lang="en-US"/>
          </a:p>
        </p:txBody>
      </p:sp>
    </p:spTree>
    <p:extLst>
      <p:ext uri="{BB962C8B-B14F-4D97-AF65-F5344CB8AC3E}">
        <p14:creationId xmlns:p14="http://schemas.microsoft.com/office/powerpoint/2010/main" val="306413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where nanoparticles come in. Nanoparticles are useful for many reasons, one of which being that they are, as you have learned, extremely small. Hopefully you have seen by now that extremely small things have extremely high surface area. We will talk more about how that surface area helps in just a moment.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Nanoparticles are also helpful because they are customizable- you can attach all kinds of molecules to a nanoparticle to design it for a specific purpose. For example, I could attach something to a nanoparticle that will make it glow under UV light, or attach a molecule that will help it recognize a specific protein in the body. For this reason, nanoparticles are being explored for a whole host of biomedical uses, some of which you may chose to investigate later.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Lastly, nanoparticles can be biocompatible, depending on what they are made of, so they have the potential to cause fewer problems after the blood clotting has finished.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165308-5D28-CA45-B965-FB62B25C1810}" type="slidenum">
              <a:rPr lang="en-US" smtClean="0"/>
              <a:t>6</a:t>
            </a:fld>
            <a:endParaRPr lang="en-US"/>
          </a:p>
        </p:txBody>
      </p:sp>
    </p:spTree>
    <p:extLst>
      <p:ext uri="{BB962C8B-B14F-4D97-AF65-F5344CB8AC3E}">
        <p14:creationId xmlns:p14="http://schemas.microsoft.com/office/powerpoint/2010/main" val="113238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this application, researchers at UCSB have designed a nanoparticle with several important components. First, the key to the particle is silica, or SiO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This molecule, it may or may not surprise you, is a component of many naturally occurring clays (remember that kaolin) and tends to carry a negative charge.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Secondly, there is a long stringy molecule called PEG (or polyethylene glycol). This molecule wraps around the silica and actually serves to cover up or hide the negative charge that silica carries. So while the PEG molecule is attached, no negative surface is exposed. This means that the particle will not react in the blood stream to cause clotting as long at the PEG molecule is attached.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Lastly, the particle contains a compound called APTES and a chain of things called a peptide. These will react with a naturally occurring enzyme (a molecule found at the wound site) to remove the PEG molecule once it reaches an internal injury, therefore “unleashing” the silica’s negative charge. </a:t>
            </a:r>
          </a:p>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7</a:t>
            </a:fld>
            <a:endParaRPr lang="en-US"/>
          </a:p>
        </p:txBody>
      </p:sp>
    </p:spTree>
    <p:extLst>
      <p:ext uri="{BB962C8B-B14F-4D97-AF65-F5344CB8AC3E}">
        <p14:creationId xmlns:p14="http://schemas.microsoft.com/office/powerpoint/2010/main" val="1981545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8</a:t>
            </a:fld>
            <a:endParaRPr lang="en-US"/>
          </a:p>
        </p:txBody>
      </p:sp>
    </p:spTree>
    <p:extLst>
      <p:ext uri="{BB962C8B-B14F-4D97-AF65-F5344CB8AC3E}">
        <p14:creationId xmlns:p14="http://schemas.microsoft.com/office/powerpoint/2010/main" val="377661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65308-5D28-CA45-B965-FB62B25C1810}" type="slidenum">
              <a:rPr lang="en-US" smtClean="0"/>
              <a:t>9</a:t>
            </a:fld>
            <a:endParaRPr lang="en-US"/>
          </a:p>
        </p:txBody>
      </p:sp>
    </p:spTree>
    <p:extLst>
      <p:ext uri="{BB962C8B-B14F-4D97-AF65-F5344CB8AC3E}">
        <p14:creationId xmlns:p14="http://schemas.microsoft.com/office/powerpoint/2010/main" val="377661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7/7/14</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F9461-E3EB-40CD-B93F-E5CBBBD8E0BA}" type="datetimeFigureOut">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578FA3-38AD-400D-A4D2-18E8EF129E5F}" type="datetime1">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7886C9C-DC18-4195-8FD5-A50AA931D4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7/7/14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7/7/14</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45DA190-4BDC-4D39-B5BB-A14B3E8B1B3D}" type="datetime1">
              <a:rPr lang="en-US" smtClean="0"/>
              <a:pPr/>
              <a:t>7/7/14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1D52F2-9B11-4FC0-9217-7D20B3AC9849}" type="datetime1">
              <a:rPr lang="en-US" smtClean="0"/>
              <a:pPr/>
              <a:t>7/7/14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7/7/14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41D58AA-1C84-40C9-BFEE-631CCB17636C}" type="datetime1">
              <a:rPr lang="en-US" smtClean="0"/>
              <a:pPr/>
              <a:t>7/7/14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7/7/14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7/7/14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dirty="0" smtClean="0"/>
              <a:t>Click to edit Master text styles</a:t>
            </a:r>
          </a:p>
          <a:p>
            <a:pPr lvl="1"/>
            <a:r>
              <a:rPr lang="en-US" smtClean="0"/>
              <a:t>Second level</a:t>
            </a:r>
          </a:p>
          <a:p>
            <a:pPr lvl="2"/>
            <a:r>
              <a:rPr lang="en-US"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7/7/14</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4.xml"/><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eg"/><Relationship Id="rId1" Type="http://schemas.microsoft.com/office/2007/relationships/media" Target="../media/media1.avi"/><Relationship Id="rId2" Type="http://schemas.openxmlformats.org/officeDocument/2006/relationships/video" Target="../media/media1.avi"/></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05277" y="2052960"/>
            <a:ext cx="1981200" cy="1828800"/>
          </a:xfrm>
        </p:spPr>
        <p:txBody>
          <a:bodyPr/>
          <a:lstStyle/>
          <a:p>
            <a:pPr algn="ctr"/>
            <a:r>
              <a:rPr lang="en-US" dirty="0" smtClean="0"/>
              <a:t>Kick Starting Coagulation with Silica Nanoparticles </a:t>
            </a:r>
            <a:endParaRPr lang="en-US" dirty="0"/>
          </a:p>
        </p:txBody>
      </p:sp>
      <p:sp>
        <p:nvSpPr>
          <p:cNvPr id="3" name="Title 2"/>
          <p:cNvSpPr>
            <a:spLocks noGrp="1"/>
          </p:cNvSpPr>
          <p:nvPr>
            <p:ph type="title"/>
          </p:nvPr>
        </p:nvSpPr>
        <p:spPr>
          <a:xfrm>
            <a:off x="372941" y="2052960"/>
            <a:ext cx="6324600" cy="1828800"/>
          </a:xfrm>
        </p:spPr>
        <p:txBody>
          <a:bodyPr/>
          <a:lstStyle/>
          <a:p>
            <a:pPr algn="ctr"/>
            <a:r>
              <a:rPr lang="en-US" dirty="0" smtClean="0"/>
              <a:t>Nanoparticles and Blood Coagulation </a:t>
            </a:r>
            <a:endParaRPr lang="en-US" dirty="0"/>
          </a:p>
        </p:txBody>
      </p:sp>
      <p:sp>
        <p:nvSpPr>
          <p:cNvPr id="4" name="Subtitle 1"/>
          <p:cNvSpPr txBox="1">
            <a:spLocks/>
          </p:cNvSpPr>
          <p:nvPr/>
        </p:nvSpPr>
        <p:spPr>
          <a:xfrm>
            <a:off x="889000" y="5319081"/>
            <a:ext cx="5316415" cy="117284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mn-lt"/>
                <a:ea typeface="+mn-ea"/>
                <a:cs typeface="+mn-cs"/>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en-US" sz="1400" dirty="0" smtClean="0">
                <a:solidFill>
                  <a:schemeClr val="bg1">
                    <a:lumMod val="85000"/>
                  </a:schemeClr>
                </a:solidFill>
              </a:rPr>
              <a:t>Presentation by: Megan Nesland</a:t>
            </a:r>
          </a:p>
          <a:p>
            <a:pPr algn="ctr"/>
            <a:r>
              <a:rPr lang="en-US" sz="1400" dirty="0" smtClean="0">
                <a:solidFill>
                  <a:schemeClr val="bg1">
                    <a:lumMod val="85000"/>
                  </a:schemeClr>
                </a:solidFill>
              </a:rPr>
              <a:t>Mentor: Tracy </a:t>
            </a:r>
            <a:r>
              <a:rPr lang="en-US" sz="1400" dirty="0" err="1" smtClean="0">
                <a:solidFill>
                  <a:schemeClr val="bg1">
                    <a:lumMod val="85000"/>
                  </a:schemeClr>
                </a:solidFill>
              </a:rPr>
              <a:t>Chuong</a:t>
            </a:r>
            <a:endParaRPr lang="en-US" sz="1400" dirty="0" smtClean="0">
              <a:solidFill>
                <a:schemeClr val="bg1">
                  <a:lumMod val="85000"/>
                </a:schemeClr>
              </a:solidFill>
            </a:endParaRPr>
          </a:p>
          <a:p>
            <a:pPr algn="ctr"/>
            <a:r>
              <a:rPr lang="en-US" sz="1100" dirty="0" smtClean="0">
                <a:solidFill>
                  <a:schemeClr val="bg1">
                    <a:lumMod val="85000"/>
                  </a:schemeClr>
                </a:solidFill>
              </a:rPr>
              <a:t> University of California, Santa Barbara</a:t>
            </a:r>
          </a:p>
          <a:p>
            <a:pPr algn="ctr"/>
            <a:r>
              <a:rPr lang="en-US" sz="1100" dirty="0" smtClean="0">
                <a:solidFill>
                  <a:schemeClr val="bg1">
                    <a:lumMod val="85000"/>
                  </a:schemeClr>
                </a:solidFill>
              </a:rPr>
              <a:t>Department of Chemistry and Biochemistry</a:t>
            </a:r>
            <a:endParaRPr lang="en-US" sz="1100" dirty="0">
              <a:solidFill>
                <a:schemeClr val="bg1">
                  <a:lumMod val="85000"/>
                </a:schemeClr>
              </a:solidFill>
            </a:endParaRPr>
          </a:p>
        </p:txBody>
      </p:sp>
    </p:spTree>
    <p:extLst>
      <p:ext uri="{BB962C8B-B14F-4D97-AF65-F5344CB8AC3E}">
        <p14:creationId xmlns:p14="http://schemas.microsoft.com/office/powerpoint/2010/main" val="36851569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Quickie Quiz 1- Explanation</a:t>
            </a:r>
            <a:endParaRPr lang="en-US" dirty="0"/>
          </a:p>
        </p:txBody>
      </p:sp>
      <p:sp>
        <p:nvSpPr>
          <p:cNvPr id="2" name="Oval 1"/>
          <p:cNvSpPr/>
          <p:nvPr/>
        </p:nvSpPr>
        <p:spPr>
          <a:xfrm>
            <a:off x="1465384" y="2657231"/>
            <a:ext cx="1484923" cy="1778000"/>
          </a:xfrm>
          <a:prstGeom prst="ellipse">
            <a:avLst/>
          </a:prstGeom>
          <a:solidFill>
            <a:schemeClr val="accent3">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inus 9"/>
          <p:cNvSpPr/>
          <p:nvPr/>
        </p:nvSpPr>
        <p:spPr>
          <a:xfrm>
            <a:off x="736182" y="3395785"/>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inus 10"/>
          <p:cNvSpPr/>
          <p:nvPr/>
        </p:nvSpPr>
        <p:spPr>
          <a:xfrm>
            <a:off x="3012153" y="3395785"/>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inus 11"/>
          <p:cNvSpPr/>
          <p:nvPr/>
        </p:nvSpPr>
        <p:spPr>
          <a:xfrm rot="19728057">
            <a:off x="2741892" y="2667091"/>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inus 12"/>
          <p:cNvSpPr/>
          <p:nvPr/>
        </p:nvSpPr>
        <p:spPr>
          <a:xfrm rot="18848925">
            <a:off x="1012194" y="4237280"/>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inus 13"/>
          <p:cNvSpPr/>
          <p:nvPr/>
        </p:nvSpPr>
        <p:spPr>
          <a:xfrm rot="2849558">
            <a:off x="1043292" y="2449862"/>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inus 14"/>
          <p:cNvSpPr/>
          <p:nvPr/>
        </p:nvSpPr>
        <p:spPr>
          <a:xfrm rot="16200000">
            <a:off x="1852246" y="4612946"/>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inus 16"/>
          <p:cNvSpPr/>
          <p:nvPr/>
        </p:nvSpPr>
        <p:spPr>
          <a:xfrm rot="5400000">
            <a:off x="1852246" y="2117708"/>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inus 17"/>
          <p:cNvSpPr/>
          <p:nvPr/>
        </p:nvSpPr>
        <p:spPr>
          <a:xfrm rot="2869973">
            <a:off x="2658845" y="4264927"/>
            <a:ext cx="664307" cy="351692"/>
          </a:xfrm>
          <a:prstGeom prst="mathMinus">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922316" y="2257744"/>
            <a:ext cx="3468713" cy="3693319"/>
          </a:xfrm>
          <a:prstGeom prst="rect">
            <a:avLst/>
          </a:prstGeom>
          <a:noFill/>
        </p:spPr>
        <p:txBody>
          <a:bodyPr wrap="square" rtlCol="0">
            <a:spAutoFit/>
          </a:bodyPr>
          <a:lstStyle/>
          <a:p>
            <a:pPr marL="285750" indent="-285750">
              <a:buFontTx/>
              <a:buChar char="-"/>
            </a:pPr>
            <a:r>
              <a:rPr lang="en-US" sz="2400" dirty="0" smtClean="0"/>
              <a:t>SNP has lots of negative charges</a:t>
            </a:r>
          </a:p>
          <a:p>
            <a:endParaRPr lang="en-US" sz="2400" dirty="0" smtClean="0"/>
          </a:p>
          <a:p>
            <a:pPr marL="285750" indent="-285750">
              <a:buFontTx/>
              <a:buChar char="-"/>
            </a:pPr>
            <a:r>
              <a:rPr lang="en-US" sz="2400" dirty="0" smtClean="0"/>
              <a:t>Negative charges </a:t>
            </a:r>
            <a:r>
              <a:rPr lang="en-US" sz="2400" dirty="0" smtClean="0">
                <a:sym typeface="Wingdings"/>
              </a:rPr>
              <a:t> Blood Clotting</a:t>
            </a:r>
          </a:p>
          <a:p>
            <a:endParaRPr lang="en-US" sz="2400" dirty="0" smtClean="0">
              <a:sym typeface="Wingdings"/>
            </a:endParaRPr>
          </a:p>
          <a:p>
            <a:pPr marL="285750" indent="-285750">
              <a:buFontTx/>
              <a:buChar char="-"/>
            </a:pPr>
            <a:r>
              <a:rPr lang="en-US" sz="2400" dirty="0" smtClean="0">
                <a:sym typeface="Wingdings"/>
              </a:rPr>
              <a:t>PEG hides the charges until the SNP reaches the wound</a:t>
            </a:r>
            <a:r>
              <a:rPr lang="en-US" dirty="0" smtClean="0">
                <a:sym typeface="Wingdings"/>
              </a:rPr>
              <a:t/>
            </a:r>
            <a:br>
              <a:rPr lang="en-US" dirty="0" smtClean="0">
                <a:sym typeface="Wingdings"/>
              </a:rPr>
            </a:br>
            <a:endParaRPr lang="en-US" dirty="0"/>
          </a:p>
        </p:txBody>
      </p:sp>
      <p:sp>
        <p:nvSpPr>
          <p:cNvPr id="20" name="TextBox 19"/>
          <p:cNvSpPr txBox="1"/>
          <p:nvPr/>
        </p:nvSpPr>
        <p:spPr>
          <a:xfrm>
            <a:off x="1671172" y="3174281"/>
            <a:ext cx="1118415" cy="707886"/>
          </a:xfrm>
          <a:prstGeom prst="rect">
            <a:avLst/>
          </a:prstGeom>
          <a:noFill/>
        </p:spPr>
        <p:txBody>
          <a:bodyPr wrap="none" rtlCol="0">
            <a:spAutoFit/>
          </a:bodyPr>
          <a:lstStyle/>
          <a:p>
            <a:pPr algn="ctr"/>
            <a:r>
              <a:rPr lang="en-US" sz="4000" dirty="0" smtClean="0">
                <a:ln>
                  <a:solidFill>
                    <a:schemeClr val="tx1"/>
                  </a:solidFill>
                </a:ln>
                <a:solidFill>
                  <a:schemeClr val="accent2">
                    <a:lumMod val="60000"/>
                    <a:lumOff val="40000"/>
                  </a:schemeClr>
                </a:solidFill>
              </a:rPr>
              <a:t>SNP</a:t>
            </a:r>
            <a:endParaRPr lang="en-US" sz="4000" dirty="0">
              <a:ln>
                <a:solidFill>
                  <a:schemeClr val="tx1"/>
                </a:solidFill>
              </a:ln>
              <a:solidFill>
                <a:schemeClr val="accent2">
                  <a:lumMod val="60000"/>
                  <a:lumOff val="40000"/>
                </a:schemeClr>
              </a:solidFill>
            </a:endParaRPr>
          </a:p>
        </p:txBody>
      </p:sp>
      <p:sp>
        <p:nvSpPr>
          <p:cNvPr id="22" name="Freeform 21"/>
          <p:cNvSpPr/>
          <p:nvPr/>
        </p:nvSpPr>
        <p:spPr>
          <a:xfrm>
            <a:off x="351692" y="1711249"/>
            <a:ext cx="3536462" cy="4730580"/>
          </a:xfrm>
          <a:custGeom>
            <a:avLst/>
            <a:gdLst>
              <a:gd name="connsiteX0" fmla="*/ 566616 w 3536462"/>
              <a:gd name="connsiteY0" fmla="*/ 4689231 h 4730580"/>
              <a:gd name="connsiteX1" fmla="*/ 586154 w 3536462"/>
              <a:gd name="connsiteY1" fmla="*/ 4454769 h 4730580"/>
              <a:gd name="connsiteX2" fmla="*/ 625231 w 3536462"/>
              <a:gd name="connsiteY2" fmla="*/ 4396154 h 4730580"/>
              <a:gd name="connsiteX3" fmla="*/ 703385 w 3536462"/>
              <a:gd name="connsiteY3" fmla="*/ 4259384 h 4730580"/>
              <a:gd name="connsiteX4" fmla="*/ 762000 w 3536462"/>
              <a:gd name="connsiteY4" fmla="*/ 4220308 h 4730580"/>
              <a:gd name="connsiteX5" fmla="*/ 937846 w 3536462"/>
              <a:gd name="connsiteY5" fmla="*/ 4142154 h 4730580"/>
              <a:gd name="connsiteX6" fmla="*/ 1270000 w 3536462"/>
              <a:gd name="connsiteY6" fmla="*/ 4200769 h 4730580"/>
              <a:gd name="connsiteX7" fmla="*/ 1309077 w 3536462"/>
              <a:gd name="connsiteY7" fmla="*/ 4259384 h 4730580"/>
              <a:gd name="connsiteX8" fmla="*/ 1348154 w 3536462"/>
              <a:gd name="connsiteY8" fmla="*/ 4376615 h 4730580"/>
              <a:gd name="connsiteX9" fmla="*/ 1250462 w 3536462"/>
              <a:gd name="connsiteY9" fmla="*/ 4650154 h 4730580"/>
              <a:gd name="connsiteX10" fmla="*/ 1191846 w 3536462"/>
              <a:gd name="connsiteY10" fmla="*/ 4669692 h 4730580"/>
              <a:gd name="connsiteX11" fmla="*/ 976923 w 3536462"/>
              <a:gd name="connsiteY11" fmla="*/ 4591538 h 4730580"/>
              <a:gd name="connsiteX12" fmla="*/ 957385 w 3536462"/>
              <a:gd name="connsiteY12" fmla="*/ 4513384 h 4730580"/>
              <a:gd name="connsiteX13" fmla="*/ 976923 w 3536462"/>
              <a:gd name="connsiteY13" fmla="*/ 4259384 h 4730580"/>
              <a:gd name="connsiteX14" fmla="*/ 996462 w 3536462"/>
              <a:gd name="connsiteY14" fmla="*/ 4200769 h 4730580"/>
              <a:gd name="connsiteX15" fmla="*/ 1074616 w 3536462"/>
              <a:gd name="connsiteY15" fmla="*/ 4142154 h 4730580"/>
              <a:gd name="connsiteX16" fmla="*/ 1191846 w 3536462"/>
              <a:gd name="connsiteY16" fmla="*/ 4083538 h 4730580"/>
              <a:gd name="connsiteX17" fmla="*/ 1699846 w 3536462"/>
              <a:gd name="connsiteY17" fmla="*/ 4122615 h 4730580"/>
              <a:gd name="connsiteX18" fmla="*/ 1758462 w 3536462"/>
              <a:gd name="connsiteY18" fmla="*/ 4142154 h 4730580"/>
              <a:gd name="connsiteX19" fmla="*/ 1817077 w 3536462"/>
              <a:gd name="connsiteY19" fmla="*/ 4181231 h 4730580"/>
              <a:gd name="connsiteX20" fmla="*/ 1836616 w 3536462"/>
              <a:gd name="connsiteY20" fmla="*/ 4239846 h 4730580"/>
              <a:gd name="connsiteX21" fmla="*/ 1875693 w 3536462"/>
              <a:gd name="connsiteY21" fmla="*/ 4298461 h 4730580"/>
              <a:gd name="connsiteX22" fmla="*/ 1914770 w 3536462"/>
              <a:gd name="connsiteY22" fmla="*/ 4415692 h 4730580"/>
              <a:gd name="connsiteX23" fmla="*/ 1895231 w 3536462"/>
              <a:gd name="connsiteY23" fmla="*/ 4650154 h 4730580"/>
              <a:gd name="connsiteX24" fmla="*/ 1875693 w 3536462"/>
              <a:gd name="connsiteY24" fmla="*/ 4728308 h 4730580"/>
              <a:gd name="connsiteX25" fmla="*/ 1680308 w 3536462"/>
              <a:gd name="connsiteY25" fmla="*/ 4689231 h 4730580"/>
              <a:gd name="connsiteX26" fmla="*/ 1602154 w 3536462"/>
              <a:gd name="connsiteY26" fmla="*/ 4572000 h 4730580"/>
              <a:gd name="connsiteX27" fmla="*/ 1543539 w 3536462"/>
              <a:gd name="connsiteY27" fmla="*/ 4454769 h 4730580"/>
              <a:gd name="connsiteX28" fmla="*/ 1563077 w 3536462"/>
              <a:gd name="connsiteY28" fmla="*/ 4318000 h 4730580"/>
              <a:gd name="connsiteX29" fmla="*/ 1758462 w 3536462"/>
              <a:gd name="connsiteY29" fmla="*/ 4161692 h 4730580"/>
              <a:gd name="connsiteX30" fmla="*/ 1934308 w 3536462"/>
              <a:gd name="connsiteY30" fmla="*/ 4122615 h 4730580"/>
              <a:gd name="connsiteX31" fmla="*/ 2129693 w 3536462"/>
              <a:gd name="connsiteY31" fmla="*/ 4064000 h 4730580"/>
              <a:gd name="connsiteX32" fmla="*/ 2188308 w 3536462"/>
              <a:gd name="connsiteY32" fmla="*/ 4044461 h 4730580"/>
              <a:gd name="connsiteX33" fmla="*/ 2598616 w 3536462"/>
              <a:gd name="connsiteY33" fmla="*/ 4083538 h 4730580"/>
              <a:gd name="connsiteX34" fmla="*/ 2754923 w 3536462"/>
              <a:gd name="connsiteY34" fmla="*/ 4064000 h 4730580"/>
              <a:gd name="connsiteX35" fmla="*/ 2950308 w 3536462"/>
              <a:gd name="connsiteY35" fmla="*/ 3868615 h 4730580"/>
              <a:gd name="connsiteX36" fmla="*/ 3008923 w 3536462"/>
              <a:gd name="connsiteY36" fmla="*/ 3810000 h 4730580"/>
              <a:gd name="connsiteX37" fmla="*/ 3145693 w 3536462"/>
              <a:gd name="connsiteY37" fmla="*/ 3712308 h 4730580"/>
              <a:gd name="connsiteX38" fmla="*/ 3282462 w 3536462"/>
              <a:gd name="connsiteY38" fmla="*/ 3634154 h 4730580"/>
              <a:gd name="connsiteX39" fmla="*/ 3341077 w 3536462"/>
              <a:gd name="connsiteY39" fmla="*/ 3556000 h 4730580"/>
              <a:gd name="connsiteX40" fmla="*/ 3360616 w 3536462"/>
              <a:gd name="connsiteY40" fmla="*/ 3477846 h 4730580"/>
              <a:gd name="connsiteX41" fmla="*/ 3399693 w 3536462"/>
              <a:gd name="connsiteY41" fmla="*/ 3380154 h 4730580"/>
              <a:gd name="connsiteX42" fmla="*/ 3419231 w 3536462"/>
              <a:gd name="connsiteY42" fmla="*/ 3223846 h 4730580"/>
              <a:gd name="connsiteX43" fmla="*/ 3458308 w 3536462"/>
              <a:gd name="connsiteY43" fmla="*/ 2833077 h 4730580"/>
              <a:gd name="connsiteX44" fmla="*/ 3497385 w 3536462"/>
              <a:gd name="connsiteY44" fmla="*/ 2618154 h 4730580"/>
              <a:gd name="connsiteX45" fmla="*/ 3516923 w 3536462"/>
              <a:gd name="connsiteY45" fmla="*/ 2286000 h 4730580"/>
              <a:gd name="connsiteX46" fmla="*/ 3536462 w 3536462"/>
              <a:gd name="connsiteY46" fmla="*/ 2188308 h 4730580"/>
              <a:gd name="connsiteX47" fmla="*/ 3516923 w 3536462"/>
              <a:gd name="connsiteY47" fmla="*/ 1582615 h 4730580"/>
              <a:gd name="connsiteX48" fmla="*/ 3497385 w 3536462"/>
              <a:gd name="connsiteY48" fmla="*/ 1504461 h 4730580"/>
              <a:gd name="connsiteX49" fmla="*/ 3458308 w 3536462"/>
              <a:gd name="connsiteY49" fmla="*/ 1445846 h 4730580"/>
              <a:gd name="connsiteX50" fmla="*/ 3399693 w 3536462"/>
              <a:gd name="connsiteY50" fmla="*/ 1348154 h 4730580"/>
              <a:gd name="connsiteX51" fmla="*/ 3341077 w 3536462"/>
              <a:gd name="connsiteY51" fmla="*/ 1172308 h 4730580"/>
              <a:gd name="connsiteX52" fmla="*/ 3262923 w 3536462"/>
              <a:gd name="connsiteY52" fmla="*/ 918308 h 4730580"/>
              <a:gd name="connsiteX53" fmla="*/ 3184770 w 3536462"/>
              <a:gd name="connsiteY53" fmla="*/ 762000 h 4730580"/>
              <a:gd name="connsiteX54" fmla="*/ 3126154 w 3536462"/>
              <a:gd name="connsiteY54" fmla="*/ 625231 h 4730580"/>
              <a:gd name="connsiteX55" fmla="*/ 3087077 w 3536462"/>
              <a:gd name="connsiteY55" fmla="*/ 566615 h 4730580"/>
              <a:gd name="connsiteX56" fmla="*/ 3008923 w 3536462"/>
              <a:gd name="connsiteY56" fmla="*/ 547077 h 4730580"/>
              <a:gd name="connsiteX57" fmla="*/ 2930770 w 3536462"/>
              <a:gd name="connsiteY57" fmla="*/ 508000 h 4730580"/>
              <a:gd name="connsiteX58" fmla="*/ 2872154 w 3536462"/>
              <a:gd name="connsiteY58" fmla="*/ 468923 h 4730580"/>
              <a:gd name="connsiteX59" fmla="*/ 2813539 w 3536462"/>
              <a:gd name="connsiteY59" fmla="*/ 449384 h 4730580"/>
              <a:gd name="connsiteX60" fmla="*/ 2754923 w 3536462"/>
              <a:gd name="connsiteY60" fmla="*/ 410308 h 4730580"/>
              <a:gd name="connsiteX61" fmla="*/ 2579077 w 3536462"/>
              <a:gd name="connsiteY61" fmla="*/ 371231 h 4730580"/>
              <a:gd name="connsiteX62" fmla="*/ 2325077 w 3536462"/>
              <a:gd name="connsiteY62" fmla="*/ 312615 h 4730580"/>
              <a:gd name="connsiteX63" fmla="*/ 2149231 w 3536462"/>
              <a:gd name="connsiteY63" fmla="*/ 254000 h 4730580"/>
              <a:gd name="connsiteX64" fmla="*/ 2090616 w 3536462"/>
              <a:gd name="connsiteY64" fmla="*/ 234461 h 4730580"/>
              <a:gd name="connsiteX65" fmla="*/ 1895231 w 3536462"/>
              <a:gd name="connsiteY65" fmla="*/ 58615 h 4730580"/>
              <a:gd name="connsiteX66" fmla="*/ 1680308 w 3536462"/>
              <a:gd name="connsiteY66" fmla="*/ 0 h 4730580"/>
              <a:gd name="connsiteX67" fmla="*/ 1524000 w 3536462"/>
              <a:gd name="connsiteY67" fmla="*/ 19538 h 4730580"/>
              <a:gd name="connsiteX68" fmla="*/ 1289539 w 3536462"/>
              <a:gd name="connsiteY68" fmla="*/ 39077 h 4730580"/>
              <a:gd name="connsiteX69" fmla="*/ 1172308 w 3536462"/>
              <a:gd name="connsiteY69" fmla="*/ 78154 h 4730580"/>
              <a:gd name="connsiteX70" fmla="*/ 1035539 w 3536462"/>
              <a:gd name="connsiteY70" fmla="*/ 175846 h 4730580"/>
              <a:gd name="connsiteX71" fmla="*/ 957385 w 3536462"/>
              <a:gd name="connsiteY71" fmla="*/ 254000 h 4730580"/>
              <a:gd name="connsiteX72" fmla="*/ 781539 w 3536462"/>
              <a:gd name="connsiteY72" fmla="*/ 410308 h 4730580"/>
              <a:gd name="connsiteX73" fmla="*/ 742462 w 3536462"/>
              <a:gd name="connsiteY73" fmla="*/ 468923 h 4730580"/>
              <a:gd name="connsiteX74" fmla="*/ 703385 w 3536462"/>
              <a:gd name="connsiteY74" fmla="*/ 547077 h 4730580"/>
              <a:gd name="connsiteX75" fmla="*/ 644770 w 3536462"/>
              <a:gd name="connsiteY75" fmla="*/ 586154 h 4730580"/>
              <a:gd name="connsiteX76" fmla="*/ 566616 w 3536462"/>
              <a:gd name="connsiteY76" fmla="*/ 742461 h 4730580"/>
              <a:gd name="connsiteX77" fmla="*/ 508000 w 3536462"/>
              <a:gd name="connsiteY77" fmla="*/ 1035538 h 4730580"/>
              <a:gd name="connsiteX78" fmla="*/ 468923 w 3536462"/>
              <a:gd name="connsiteY78" fmla="*/ 1113692 h 4730580"/>
              <a:gd name="connsiteX79" fmla="*/ 390770 w 3536462"/>
              <a:gd name="connsiteY79" fmla="*/ 1309077 h 4730580"/>
              <a:gd name="connsiteX80" fmla="*/ 332154 w 3536462"/>
              <a:gd name="connsiteY80" fmla="*/ 1406769 h 4730580"/>
              <a:gd name="connsiteX81" fmla="*/ 273539 w 3536462"/>
              <a:gd name="connsiteY81" fmla="*/ 1582615 h 4730580"/>
              <a:gd name="connsiteX82" fmla="*/ 214923 w 3536462"/>
              <a:gd name="connsiteY82" fmla="*/ 1699846 h 4730580"/>
              <a:gd name="connsiteX83" fmla="*/ 195385 w 3536462"/>
              <a:gd name="connsiteY83" fmla="*/ 1797538 h 4730580"/>
              <a:gd name="connsiteX84" fmla="*/ 175846 w 3536462"/>
              <a:gd name="connsiteY84" fmla="*/ 1953846 h 4730580"/>
              <a:gd name="connsiteX85" fmla="*/ 136770 w 3536462"/>
              <a:gd name="connsiteY85" fmla="*/ 2032000 h 4730580"/>
              <a:gd name="connsiteX86" fmla="*/ 97693 w 3536462"/>
              <a:gd name="connsiteY86" fmla="*/ 2129692 h 4730580"/>
              <a:gd name="connsiteX87" fmla="*/ 39077 w 3536462"/>
              <a:gd name="connsiteY87" fmla="*/ 2422769 h 4730580"/>
              <a:gd name="connsiteX88" fmla="*/ 19539 w 3536462"/>
              <a:gd name="connsiteY88" fmla="*/ 2579077 h 4730580"/>
              <a:gd name="connsiteX89" fmla="*/ 0 w 3536462"/>
              <a:gd name="connsiteY89" fmla="*/ 2715846 h 4730580"/>
              <a:gd name="connsiteX90" fmla="*/ 39077 w 3536462"/>
              <a:gd name="connsiteY90" fmla="*/ 3028461 h 4730580"/>
              <a:gd name="connsiteX91" fmla="*/ 195385 w 3536462"/>
              <a:gd name="connsiteY91" fmla="*/ 3282461 h 4730580"/>
              <a:gd name="connsiteX92" fmla="*/ 293077 w 3536462"/>
              <a:gd name="connsiteY92" fmla="*/ 3360615 h 4730580"/>
              <a:gd name="connsiteX93" fmla="*/ 429846 w 3536462"/>
              <a:gd name="connsiteY93" fmla="*/ 3477846 h 4730580"/>
              <a:gd name="connsiteX94" fmla="*/ 547077 w 3536462"/>
              <a:gd name="connsiteY94" fmla="*/ 3516923 h 4730580"/>
              <a:gd name="connsiteX95" fmla="*/ 722923 w 3536462"/>
              <a:gd name="connsiteY95" fmla="*/ 3575538 h 4730580"/>
              <a:gd name="connsiteX96" fmla="*/ 781539 w 3536462"/>
              <a:gd name="connsiteY96" fmla="*/ 3595077 h 4730580"/>
              <a:gd name="connsiteX97" fmla="*/ 937846 w 3536462"/>
              <a:gd name="connsiteY97" fmla="*/ 3673231 h 4730580"/>
              <a:gd name="connsiteX98" fmla="*/ 1055077 w 3536462"/>
              <a:gd name="connsiteY98" fmla="*/ 3692769 h 4730580"/>
              <a:gd name="connsiteX99" fmla="*/ 1191846 w 3536462"/>
              <a:gd name="connsiteY99" fmla="*/ 3712308 h 4730580"/>
              <a:gd name="connsiteX100" fmla="*/ 1270000 w 3536462"/>
              <a:gd name="connsiteY100" fmla="*/ 3731846 h 4730580"/>
              <a:gd name="connsiteX101" fmla="*/ 1387231 w 3536462"/>
              <a:gd name="connsiteY101" fmla="*/ 3770923 h 4730580"/>
              <a:gd name="connsiteX102" fmla="*/ 1895231 w 3536462"/>
              <a:gd name="connsiteY102" fmla="*/ 3731846 h 4730580"/>
              <a:gd name="connsiteX103" fmla="*/ 1953846 w 3536462"/>
              <a:gd name="connsiteY103" fmla="*/ 3712308 h 4730580"/>
              <a:gd name="connsiteX104" fmla="*/ 1992923 w 3536462"/>
              <a:gd name="connsiteY104" fmla="*/ 3653692 h 4730580"/>
              <a:gd name="connsiteX105" fmla="*/ 2051539 w 3536462"/>
              <a:gd name="connsiteY105" fmla="*/ 3614615 h 4730580"/>
              <a:gd name="connsiteX106" fmla="*/ 2071077 w 3536462"/>
              <a:gd name="connsiteY106" fmla="*/ 3556000 h 4730580"/>
              <a:gd name="connsiteX107" fmla="*/ 2168770 w 3536462"/>
              <a:gd name="connsiteY107" fmla="*/ 3458308 h 4730580"/>
              <a:gd name="connsiteX108" fmla="*/ 2188308 w 3536462"/>
              <a:gd name="connsiteY108" fmla="*/ 3380154 h 4730580"/>
              <a:gd name="connsiteX109" fmla="*/ 2227385 w 3536462"/>
              <a:gd name="connsiteY109" fmla="*/ 3282461 h 4730580"/>
              <a:gd name="connsiteX110" fmla="*/ 2207846 w 3536462"/>
              <a:gd name="connsiteY110" fmla="*/ 2833077 h 4730580"/>
              <a:gd name="connsiteX111" fmla="*/ 2168770 w 3536462"/>
              <a:gd name="connsiteY111" fmla="*/ 2696308 h 473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536462" h="4730580">
                <a:moveTo>
                  <a:pt x="566616" y="4689231"/>
                </a:moveTo>
                <a:cubicBezTo>
                  <a:pt x="573129" y="4611077"/>
                  <a:pt x="570774" y="4531671"/>
                  <a:pt x="586154" y="4454769"/>
                </a:cubicBezTo>
                <a:cubicBezTo>
                  <a:pt x="590759" y="4431743"/>
                  <a:pt x="613581" y="4416542"/>
                  <a:pt x="625231" y="4396154"/>
                </a:cubicBezTo>
                <a:cubicBezTo>
                  <a:pt x="645663" y="4360398"/>
                  <a:pt x="671651" y="4291118"/>
                  <a:pt x="703385" y="4259384"/>
                </a:cubicBezTo>
                <a:cubicBezTo>
                  <a:pt x="719989" y="4242780"/>
                  <a:pt x="741612" y="4231958"/>
                  <a:pt x="762000" y="4220308"/>
                </a:cubicBezTo>
                <a:cubicBezTo>
                  <a:pt x="825890" y="4183800"/>
                  <a:pt x="868061" y="4170068"/>
                  <a:pt x="937846" y="4142154"/>
                </a:cubicBezTo>
                <a:cubicBezTo>
                  <a:pt x="1046615" y="4149923"/>
                  <a:pt x="1183669" y="4114438"/>
                  <a:pt x="1270000" y="4200769"/>
                </a:cubicBezTo>
                <a:cubicBezTo>
                  <a:pt x="1286604" y="4217373"/>
                  <a:pt x="1299540" y="4237926"/>
                  <a:pt x="1309077" y="4259384"/>
                </a:cubicBezTo>
                <a:cubicBezTo>
                  <a:pt x="1325806" y="4297025"/>
                  <a:pt x="1348154" y="4376615"/>
                  <a:pt x="1348154" y="4376615"/>
                </a:cubicBezTo>
                <a:cubicBezTo>
                  <a:pt x="1317951" y="4557833"/>
                  <a:pt x="1371228" y="4589772"/>
                  <a:pt x="1250462" y="4650154"/>
                </a:cubicBezTo>
                <a:cubicBezTo>
                  <a:pt x="1232041" y="4659365"/>
                  <a:pt x="1211385" y="4663179"/>
                  <a:pt x="1191846" y="4669692"/>
                </a:cubicBezTo>
                <a:cubicBezTo>
                  <a:pt x="1060275" y="4655073"/>
                  <a:pt x="1021792" y="4696234"/>
                  <a:pt x="976923" y="4591538"/>
                </a:cubicBezTo>
                <a:cubicBezTo>
                  <a:pt x="966345" y="4566856"/>
                  <a:pt x="963898" y="4539435"/>
                  <a:pt x="957385" y="4513384"/>
                </a:cubicBezTo>
                <a:cubicBezTo>
                  <a:pt x="963898" y="4428717"/>
                  <a:pt x="966390" y="4343645"/>
                  <a:pt x="976923" y="4259384"/>
                </a:cubicBezTo>
                <a:cubicBezTo>
                  <a:pt x="979478" y="4238948"/>
                  <a:pt x="983277" y="4216591"/>
                  <a:pt x="996462" y="4200769"/>
                </a:cubicBezTo>
                <a:cubicBezTo>
                  <a:pt x="1017309" y="4175753"/>
                  <a:pt x="1048118" y="4161081"/>
                  <a:pt x="1074616" y="4142154"/>
                </a:cubicBezTo>
                <a:cubicBezTo>
                  <a:pt x="1140899" y="4094809"/>
                  <a:pt x="1119258" y="4107735"/>
                  <a:pt x="1191846" y="4083538"/>
                </a:cubicBezTo>
                <a:cubicBezTo>
                  <a:pt x="1399020" y="4093404"/>
                  <a:pt x="1525201" y="4078954"/>
                  <a:pt x="1699846" y="4122615"/>
                </a:cubicBezTo>
                <a:cubicBezTo>
                  <a:pt x="1719827" y="4127610"/>
                  <a:pt x="1740041" y="4132943"/>
                  <a:pt x="1758462" y="4142154"/>
                </a:cubicBezTo>
                <a:cubicBezTo>
                  <a:pt x="1779465" y="4152656"/>
                  <a:pt x="1797539" y="4168205"/>
                  <a:pt x="1817077" y="4181231"/>
                </a:cubicBezTo>
                <a:cubicBezTo>
                  <a:pt x="1823590" y="4200769"/>
                  <a:pt x="1827405" y="4221425"/>
                  <a:pt x="1836616" y="4239846"/>
                </a:cubicBezTo>
                <a:cubicBezTo>
                  <a:pt x="1847118" y="4260849"/>
                  <a:pt x="1866156" y="4277003"/>
                  <a:pt x="1875693" y="4298461"/>
                </a:cubicBezTo>
                <a:cubicBezTo>
                  <a:pt x="1892422" y="4336102"/>
                  <a:pt x="1914770" y="4415692"/>
                  <a:pt x="1914770" y="4415692"/>
                </a:cubicBezTo>
                <a:cubicBezTo>
                  <a:pt x="1908257" y="4493846"/>
                  <a:pt x="1904958" y="4572335"/>
                  <a:pt x="1895231" y="4650154"/>
                </a:cubicBezTo>
                <a:cubicBezTo>
                  <a:pt x="1891900" y="4676800"/>
                  <a:pt x="1902113" y="4723504"/>
                  <a:pt x="1875693" y="4728308"/>
                </a:cubicBezTo>
                <a:cubicBezTo>
                  <a:pt x="1810346" y="4740189"/>
                  <a:pt x="1745436" y="4702257"/>
                  <a:pt x="1680308" y="4689231"/>
                </a:cubicBezTo>
                <a:cubicBezTo>
                  <a:pt x="1654257" y="4650154"/>
                  <a:pt x="1617005" y="4616555"/>
                  <a:pt x="1602154" y="4572000"/>
                </a:cubicBezTo>
                <a:cubicBezTo>
                  <a:pt x="1575190" y="4491107"/>
                  <a:pt x="1594040" y="4530520"/>
                  <a:pt x="1543539" y="4454769"/>
                </a:cubicBezTo>
                <a:cubicBezTo>
                  <a:pt x="1550052" y="4409179"/>
                  <a:pt x="1541244" y="4358548"/>
                  <a:pt x="1563077" y="4318000"/>
                </a:cubicBezTo>
                <a:cubicBezTo>
                  <a:pt x="1596899" y="4255187"/>
                  <a:pt x="1685694" y="4185948"/>
                  <a:pt x="1758462" y="4161692"/>
                </a:cubicBezTo>
                <a:cubicBezTo>
                  <a:pt x="1869897" y="4124547"/>
                  <a:pt x="1834116" y="4160187"/>
                  <a:pt x="1934308" y="4122615"/>
                </a:cubicBezTo>
                <a:cubicBezTo>
                  <a:pt x="2116044" y="4054463"/>
                  <a:pt x="1891040" y="4103774"/>
                  <a:pt x="2129693" y="4064000"/>
                </a:cubicBezTo>
                <a:cubicBezTo>
                  <a:pt x="2149231" y="4057487"/>
                  <a:pt x="2167713" y="4044461"/>
                  <a:pt x="2188308" y="4044461"/>
                </a:cubicBezTo>
                <a:cubicBezTo>
                  <a:pt x="2462803" y="4044461"/>
                  <a:pt x="2433315" y="4042214"/>
                  <a:pt x="2598616" y="4083538"/>
                </a:cubicBezTo>
                <a:cubicBezTo>
                  <a:pt x="2650718" y="4077025"/>
                  <a:pt x="2710119" y="4091380"/>
                  <a:pt x="2754923" y="4064000"/>
                </a:cubicBezTo>
                <a:cubicBezTo>
                  <a:pt x="2833515" y="4015972"/>
                  <a:pt x="2885180" y="3933743"/>
                  <a:pt x="2950308" y="3868615"/>
                </a:cubicBezTo>
                <a:cubicBezTo>
                  <a:pt x="2969846" y="3849077"/>
                  <a:pt x="2986818" y="3826579"/>
                  <a:pt x="3008923" y="3810000"/>
                </a:cubicBezTo>
                <a:cubicBezTo>
                  <a:pt x="3264383" y="3618403"/>
                  <a:pt x="2945671" y="3855180"/>
                  <a:pt x="3145693" y="3712308"/>
                </a:cubicBezTo>
                <a:cubicBezTo>
                  <a:pt x="3249198" y="3638376"/>
                  <a:pt x="3187340" y="3665860"/>
                  <a:pt x="3282462" y="3634154"/>
                </a:cubicBezTo>
                <a:cubicBezTo>
                  <a:pt x="3302000" y="3608103"/>
                  <a:pt x="3326514" y="3585126"/>
                  <a:pt x="3341077" y="3556000"/>
                </a:cubicBezTo>
                <a:cubicBezTo>
                  <a:pt x="3353086" y="3531982"/>
                  <a:pt x="3352124" y="3503321"/>
                  <a:pt x="3360616" y="3477846"/>
                </a:cubicBezTo>
                <a:cubicBezTo>
                  <a:pt x="3371707" y="3444573"/>
                  <a:pt x="3386667" y="3412718"/>
                  <a:pt x="3399693" y="3380154"/>
                </a:cubicBezTo>
                <a:cubicBezTo>
                  <a:pt x="3406206" y="3328051"/>
                  <a:pt x="3413637" y="3276055"/>
                  <a:pt x="3419231" y="3223846"/>
                </a:cubicBezTo>
                <a:cubicBezTo>
                  <a:pt x="3433177" y="3093685"/>
                  <a:pt x="3426559" y="2960075"/>
                  <a:pt x="3458308" y="2833077"/>
                </a:cubicBezTo>
                <a:cubicBezTo>
                  <a:pt x="3489015" y="2710245"/>
                  <a:pt x="3474048" y="2781506"/>
                  <a:pt x="3497385" y="2618154"/>
                </a:cubicBezTo>
                <a:cubicBezTo>
                  <a:pt x="3503898" y="2507436"/>
                  <a:pt x="3506882" y="2396454"/>
                  <a:pt x="3516923" y="2286000"/>
                </a:cubicBezTo>
                <a:cubicBezTo>
                  <a:pt x="3519930" y="2252927"/>
                  <a:pt x="3536462" y="2221517"/>
                  <a:pt x="3536462" y="2188308"/>
                </a:cubicBezTo>
                <a:cubicBezTo>
                  <a:pt x="3536462" y="1986305"/>
                  <a:pt x="3528447" y="1784289"/>
                  <a:pt x="3516923" y="1582615"/>
                </a:cubicBezTo>
                <a:cubicBezTo>
                  <a:pt x="3515391" y="1555806"/>
                  <a:pt x="3507963" y="1529143"/>
                  <a:pt x="3497385" y="1504461"/>
                </a:cubicBezTo>
                <a:cubicBezTo>
                  <a:pt x="3488135" y="1482877"/>
                  <a:pt x="3470754" y="1465759"/>
                  <a:pt x="3458308" y="1445846"/>
                </a:cubicBezTo>
                <a:cubicBezTo>
                  <a:pt x="3438181" y="1413643"/>
                  <a:pt x="3419231" y="1380718"/>
                  <a:pt x="3399693" y="1348154"/>
                </a:cubicBezTo>
                <a:cubicBezTo>
                  <a:pt x="3352867" y="1160853"/>
                  <a:pt x="3414656" y="1393048"/>
                  <a:pt x="3341077" y="1172308"/>
                </a:cubicBezTo>
                <a:cubicBezTo>
                  <a:pt x="3301192" y="1052653"/>
                  <a:pt x="3342368" y="1077199"/>
                  <a:pt x="3262923" y="918308"/>
                </a:cubicBezTo>
                <a:cubicBezTo>
                  <a:pt x="3236872" y="866205"/>
                  <a:pt x="3203191" y="817263"/>
                  <a:pt x="3184770" y="762000"/>
                </a:cubicBezTo>
                <a:cubicBezTo>
                  <a:pt x="3162849" y="696239"/>
                  <a:pt x="3164785" y="692834"/>
                  <a:pt x="3126154" y="625231"/>
                </a:cubicBezTo>
                <a:cubicBezTo>
                  <a:pt x="3114503" y="604843"/>
                  <a:pt x="3106616" y="579641"/>
                  <a:pt x="3087077" y="566615"/>
                </a:cubicBezTo>
                <a:cubicBezTo>
                  <a:pt x="3064734" y="551720"/>
                  <a:pt x="3034974" y="553590"/>
                  <a:pt x="3008923" y="547077"/>
                </a:cubicBezTo>
                <a:cubicBezTo>
                  <a:pt x="2982872" y="534051"/>
                  <a:pt x="2956058" y="522451"/>
                  <a:pt x="2930770" y="508000"/>
                </a:cubicBezTo>
                <a:cubicBezTo>
                  <a:pt x="2910382" y="496349"/>
                  <a:pt x="2893157" y="479425"/>
                  <a:pt x="2872154" y="468923"/>
                </a:cubicBezTo>
                <a:cubicBezTo>
                  <a:pt x="2853733" y="459712"/>
                  <a:pt x="2831960" y="458594"/>
                  <a:pt x="2813539" y="449384"/>
                </a:cubicBezTo>
                <a:cubicBezTo>
                  <a:pt x="2792536" y="438882"/>
                  <a:pt x="2775926" y="420810"/>
                  <a:pt x="2754923" y="410308"/>
                </a:cubicBezTo>
                <a:cubicBezTo>
                  <a:pt x="2706820" y="386256"/>
                  <a:pt x="2624111" y="378737"/>
                  <a:pt x="2579077" y="371231"/>
                </a:cubicBezTo>
                <a:cubicBezTo>
                  <a:pt x="2418157" y="317591"/>
                  <a:pt x="2502623" y="337979"/>
                  <a:pt x="2325077" y="312615"/>
                </a:cubicBezTo>
                <a:lnTo>
                  <a:pt x="2149231" y="254000"/>
                </a:lnTo>
                <a:cubicBezTo>
                  <a:pt x="2129693" y="247487"/>
                  <a:pt x="2107752" y="245885"/>
                  <a:pt x="2090616" y="234461"/>
                </a:cubicBezTo>
                <a:cubicBezTo>
                  <a:pt x="1911323" y="114933"/>
                  <a:pt x="2232647" y="334683"/>
                  <a:pt x="1895231" y="58615"/>
                </a:cubicBezTo>
                <a:cubicBezTo>
                  <a:pt x="1832116" y="6975"/>
                  <a:pt x="1757004" y="10956"/>
                  <a:pt x="1680308" y="0"/>
                </a:cubicBezTo>
                <a:cubicBezTo>
                  <a:pt x="1628205" y="6513"/>
                  <a:pt x="1576248" y="14313"/>
                  <a:pt x="1524000" y="19538"/>
                </a:cubicBezTo>
                <a:cubicBezTo>
                  <a:pt x="1445965" y="27342"/>
                  <a:pt x="1366897" y="26184"/>
                  <a:pt x="1289539" y="39077"/>
                </a:cubicBezTo>
                <a:cubicBezTo>
                  <a:pt x="1248909" y="45849"/>
                  <a:pt x="1211385" y="65128"/>
                  <a:pt x="1172308" y="78154"/>
                </a:cubicBezTo>
                <a:cubicBezTo>
                  <a:pt x="1128543" y="107331"/>
                  <a:pt x="1074311" y="141921"/>
                  <a:pt x="1035539" y="175846"/>
                </a:cubicBezTo>
                <a:cubicBezTo>
                  <a:pt x="1007812" y="200107"/>
                  <a:pt x="984921" y="229523"/>
                  <a:pt x="957385" y="254000"/>
                </a:cubicBezTo>
                <a:cubicBezTo>
                  <a:pt x="863562" y="337399"/>
                  <a:pt x="860347" y="318365"/>
                  <a:pt x="781539" y="410308"/>
                </a:cubicBezTo>
                <a:cubicBezTo>
                  <a:pt x="766257" y="428137"/>
                  <a:pt x="754112" y="448535"/>
                  <a:pt x="742462" y="468923"/>
                </a:cubicBezTo>
                <a:cubicBezTo>
                  <a:pt x="728011" y="494212"/>
                  <a:pt x="722031" y="524702"/>
                  <a:pt x="703385" y="547077"/>
                </a:cubicBezTo>
                <a:cubicBezTo>
                  <a:pt x="688352" y="565117"/>
                  <a:pt x="664308" y="573128"/>
                  <a:pt x="644770" y="586154"/>
                </a:cubicBezTo>
                <a:cubicBezTo>
                  <a:pt x="618719" y="638256"/>
                  <a:pt x="574854" y="684794"/>
                  <a:pt x="566616" y="742461"/>
                </a:cubicBezTo>
                <a:cubicBezTo>
                  <a:pt x="556717" y="811755"/>
                  <a:pt x="538148" y="975243"/>
                  <a:pt x="508000" y="1035538"/>
                </a:cubicBezTo>
                <a:cubicBezTo>
                  <a:pt x="494974" y="1061589"/>
                  <a:pt x="480396" y="1086921"/>
                  <a:pt x="468923" y="1113692"/>
                </a:cubicBezTo>
                <a:cubicBezTo>
                  <a:pt x="441292" y="1178166"/>
                  <a:pt x="426860" y="1248928"/>
                  <a:pt x="390770" y="1309077"/>
                </a:cubicBezTo>
                <a:cubicBezTo>
                  <a:pt x="371231" y="1341641"/>
                  <a:pt x="349138" y="1372802"/>
                  <a:pt x="332154" y="1406769"/>
                </a:cubicBezTo>
                <a:cubicBezTo>
                  <a:pt x="222265" y="1626544"/>
                  <a:pt x="348164" y="1396053"/>
                  <a:pt x="273539" y="1582615"/>
                </a:cubicBezTo>
                <a:cubicBezTo>
                  <a:pt x="257313" y="1623180"/>
                  <a:pt x="234462" y="1660769"/>
                  <a:pt x="214923" y="1699846"/>
                </a:cubicBezTo>
                <a:cubicBezTo>
                  <a:pt x="208410" y="1732410"/>
                  <a:pt x="200435" y="1764715"/>
                  <a:pt x="195385" y="1797538"/>
                </a:cubicBezTo>
                <a:cubicBezTo>
                  <a:pt x="187401" y="1849436"/>
                  <a:pt x="188581" y="1902906"/>
                  <a:pt x="175846" y="1953846"/>
                </a:cubicBezTo>
                <a:cubicBezTo>
                  <a:pt x="168782" y="1982103"/>
                  <a:pt x="148599" y="2005384"/>
                  <a:pt x="136770" y="2032000"/>
                </a:cubicBezTo>
                <a:cubicBezTo>
                  <a:pt x="122526" y="2064050"/>
                  <a:pt x="110719" y="2097128"/>
                  <a:pt x="97693" y="2129692"/>
                </a:cubicBezTo>
                <a:cubicBezTo>
                  <a:pt x="36084" y="2560945"/>
                  <a:pt x="129528" y="1940360"/>
                  <a:pt x="39077" y="2422769"/>
                </a:cubicBezTo>
                <a:cubicBezTo>
                  <a:pt x="29400" y="2474378"/>
                  <a:pt x="26479" y="2527029"/>
                  <a:pt x="19539" y="2579077"/>
                </a:cubicBezTo>
                <a:cubicBezTo>
                  <a:pt x="13453" y="2624726"/>
                  <a:pt x="6513" y="2670256"/>
                  <a:pt x="0" y="2715846"/>
                </a:cubicBezTo>
                <a:cubicBezTo>
                  <a:pt x="13026" y="2820051"/>
                  <a:pt x="11775" y="2927056"/>
                  <a:pt x="39077" y="3028461"/>
                </a:cubicBezTo>
                <a:cubicBezTo>
                  <a:pt x="69908" y="3142975"/>
                  <a:pt x="115343" y="3212424"/>
                  <a:pt x="195385" y="3282461"/>
                </a:cubicBezTo>
                <a:cubicBezTo>
                  <a:pt x="226769" y="3309922"/>
                  <a:pt x="261693" y="3333154"/>
                  <a:pt x="293077" y="3360615"/>
                </a:cubicBezTo>
                <a:cubicBezTo>
                  <a:pt x="345216" y="3406237"/>
                  <a:pt x="364356" y="3445101"/>
                  <a:pt x="429846" y="3477846"/>
                </a:cubicBezTo>
                <a:cubicBezTo>
                  <a:pt x="466688" y="3496267"/>
                  <a:pt x="508000" y="3503897"/>
                  <a:pt x="547077" y="3516923"/>
                </a:cubicBezTo>
                <a:lnTo>
                  <a:pt x="722923" y="3575538"/>
                </a:lnTo>
                <a:cubicBezTo>
                  <a:pt x="742462" y="3582051"/>
                  <a:pt x="763118" y="3585866"/>
                  <a:pt x="781539" y="3595077"/>
                </a:cubicBezTo>
                <a:cubicBezTo>
                  <a:pt x="833641" y="3621128"/>
                  <a:pt x="880386" y="3663655"/>
                  <a:pt x="937846" y="3673231"/>
                </a:cubicBezTo>
                <a:lnTo>
                  <a:pt x="1055077" y="3692769"/>
                </a:lnTo>
                <a:cubicBezTo>
                  <a:pt x="1100594" y="3699772"/>
                  <a:pt x="1146536" y="3704070"/>
                  <a:pt x="1191846" y="3712308"/>
                </a:cubicBezTo>
                <a:cubicBezTo>
                  <a:pt x="1218266" y="3717112"/>
                  <a:pt x="1244279" y="3724130"/>
                  <a:pt x="1270000" y="3731846"/>
                </a:cubicBezTo>
                <a:cubicBezTo>
                  <a:pt x="1309454" y="3743682"/>
                  <a:pt x="1387231" y="3770923"/>
                  <a:pt x="1387231" y="3770923"/>
                </a:cubicBezTo>
                <a:cubicBezTo>
                  <a:pt x="1594422" y="3761056"/>
                  <a:pt x="1720582" y="3775508"/>
                  <a:pt x="1895231" y="3731846"/>
                </a:cubicBezTo>
                <a:cubicBezTo>
                  <a:pt x="1915211" y="3726851"/>
                  <a:pt x="1934308" y="3718821"/>
                  <a:pt x="1953846" y="3712308"/>
                </a:cubicBezTo>
                <a:cubicBezTo>
                  <a:pt x="1966872" y="3692769"/>
                  <a:pt x="1976318" y="3670297"/>
                  <a:pt x="1992923" y="3653692"/>
                </a:cubicBezTo>
                <a:cubicBezTo>
                  <a:pt x="2009528" y="3637087"/>
                  <a:pt x="2036870" y="3632952"/>
                  <a:pt x="2051539" y="3614615"/>
                </a:cubicBezTo>
                <a:cubicBezTo>
                  <a:pt x="2064405" y="3598533"/>
                  <a:pt x="2061867" y="3574421"/>
                  <a:pt x="2071077" y="3556000"/>
                </a:cubicBezTo>
                <a:cubicBezTo>
                  <a:pt x="2103642" y="3490870"/>
                  <a:pt x="2110153" y="3497385"/>
                  <a:pt x="2168770" y="3458308"/>
                </a:cubicBezTo>
                <a:cubicBezTo>
                  <a:pt x="2175283" y="3432257"/>
                  <a:pt x="2179816" y="3405629"/>
                  <a:pt x="2188308" y="3380154"/>
                </a:cubicBezTo>
                <a:cubicBezTo>
                  <a:pt x="2199399" y="3346881"/>
                  <a:pt x="2226133" y="3317511"/>
                  <a:pt x="2227385" y="3282461"/>
                </a:cubicBezTo>
                <a:cubicBezTo>
                  <a:pt x="2232736" y="3132620"/>
                  <a:pt x="2218162" y="2982658"/>
                  <a:pt x="2207846" y="2833077"/>
                </a:cubicBezTo>
                <a:cubicBezTo>
                  <a:pt x="2200049" y="2720016"/>
                  <a:pt x="2213239" y="2740777"/>
                  <a:pt x="2168770" y="2696308"/>
                </a:cubicBezTo>
              </a:path>
            </a:pathLst>
          </a:cu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294244" y="5733943"/>
            <a:ext cx="1096624" cy="707886"/>
          </a:xfrm>
          <a:prstGeom prst="rect">
            <a:avLst/>
          </a:prstGeom>
          <a:noFill/>
        </p:spPr>
        <p:txBody>
          <a:bodyPr wrap="none" rtlCol="0">
            <a:spAutoFit/>
          </a:bodyPr>
          <a:lstStyle/>
          <a:p>
            <a:r>
              <a:rPr lang="en-US" sz="4000" dirty="0" smtClean="0"/>
              <a:t>PEG</a:t>
            </a:r>
            <a:endParaRPr lang="en-US" sz="4000" dirty="0"/>
          </a:p>
        </p:txBody>
      </p:sp>
      <p:cxnSp>
        <p:nvCxnSpPr>
          <p:cNvPr id="25" name="Straight Arrow Connector 24"/>
          <p:cNvCxnSpPr>
            <a:endCxn id="22" idx="38"/>
          </p:cNvCxnSpPr>
          <p:nvPr/>
        </p:nvCxnSpPr>
        <p:spPr>
          <a:xfrm flipH="1" flipV="1">
            <a:off x="3634154" y="5345403"/>
            <a:ext cx="208402" cy="566615"/>
          </a:xfrm>
          <a:prstGeom prst="straightConnector1">
            <a:avLst/>
          </a:prstGeom>
          <a:ln w="38100" cmpd="sng">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07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Quickie Quiz 2</a:t>
            </a:r>
            <a:endParaRPr lang="en-US" dirty="0"/>
          </a:p>
        </p:txBody>
      </p:sp>
      <p:sp>
        <p:nvSpPr>
          <p:cNvPr id="4" name="TextBox 3"/>
          <p:cNvSpPr txBox="1"/>
          <p:nvPr/>
        </p:nvSpPr>
        <p:spPr>
          <a:xfrm>
            <a:off x="136770" y="2539999"/>
            <a:ext cx="8831384" cy="1409617"/>
          </a:xfrm>
          <a:prstGeom prst="rect">
            <a:avLst/>
          </a:prstGeom>
          <a:noFill/>
        </p:spPr>
        <p:txBody>
          <a:bodyPr wrap="square" rtlCol="0">
            <a:spAutoFit/>
          </a:bodyPr>
          <a:lstStyle/>
          <a:p>
            <a:pPr algn="ctr">
              <a:lnSpc>
                <a:spcPct val="120000"/>
              </a:lnSpc>
            </a:pPr>
            <a:r>
              <a:rPr lang="en-US" sz="2400" b="1" dirty="0" smtClean="0">
                <a:solidFill>
                  <a:schemeClr val="tx2">
                    <a:lumMod val="50000"/>
                  </a:schemeClr>
                </a:solidFill>
              </a:rPr>
              <a:t>Write 3-5 sentences on your own answering the question: </a:t>
            </a:r>
          </a:p>
          <a:p>
            <a:pPr algn="ctr">
              <a:lnSpc>
                <a:spcPct val="120000"/>
              </a:lnSpc>
            </a:pPr>
            <a:r>
              <a:rPr lang="en-US" sz="2400" b="1" dirty="0" smtClean="0">
                <a:solidFill>
                  <a:schemeClr val="tx2">
                    <a:lumMod val="50000"/>
                  </a:schemeClr>
                </a:solidFill>
              </a:rPr>
              <a:t>Why does the SNP work at the wound site, but not before? </a:t>
            </a:r>
          </a:p>
          <a:p>
            <a:pPr algn="ctr">
              <a:lnSpc>
                <a:spcPct val="120000"/>
              </a:lnSpc>
            </a:pPr>
            <a:r>
              <a:rPr lang="en-US" sz="2400" b="1" dirty="0" smtClean="0">
                <a:solidFill>
                  <a:schemeClr val="tx2">
                    <a:lumMod val="50000"/>
                  </a:schemeClr>
                </a:solidFill>
              </a:rPr>
              <a:t>Be as specific as possible.  </a:t>
            </a:r>
            <a:endParaRPr lang="en-US" sz="2400" b="1" dirty="0">
              <a:solidFill>
                <a:schemeClr val="tx2">
                  <a:lumMod val="50000"/>
                </a:schemeClr>
              </a:solidFill>
            </a:endParaRPr>
          </a:p>
        </p:txBody>
      </p:sp>
    </p:spTree>
    <p:extLst>
      <p:ext uri="{BB962C8B-B14F-4D97-AF65-F5344CB8AC3E}">
        <p14:creationId xmlns:p14="http://schemas.microsoft.com/office/powerpoint/2010/main" val="24835612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Quickie Quiz 2- Explanation</a:t>
            </a:r>
            <a:endParaRPr lang="en-US" dirty="0"/>
          </a:p>
        </p:txBody>
      </p:sp>
      <p:sp>
        <p:nvSpPr>
          <p:cNvPr id="4" name="TextBox 3"/>
          <p:cNvSpPr txBox="1"/>
          <p:nvPr/>
        </p:nvSpPr>
        <p:spPr>
          <a:xfrm>
            <a:off x="136770" y="1641229"/>
            <a:ext cx="8831384" cy="747897"/>
          </a:xfrm>
          <a:prstGeom prst="rect">
            <a:avLst/>
          </a:prstGeom>
          <a:noFill/>
        </p:spPr>
        <p:txBody>
          <a:bodyPr wrap="square" rtlCol="0">
            <a:spAutoFit/>
          </a:bodyPr>
          <a:lstStyle/>
          <a:p>
            <a:pPr algn="ctr">
              <a:lnSpc>
                <a:spcPct val="120000"/>
              </a:lnSpc>
            </a:pPr>
            <a:r>
              <a:rPr lang="en-US" b="1" dirty="0" smtClean="0">
                <a:solidFill>
                  <a:schemeClr val="tx2">
                    <a:lumMod val="50000"/>
                  </a:schemeClr>
                </a:solidFill>
              </a:rPr>
              <a:t>Write 3-5 sentences on your own answering the question: </a:t>
            </a:r>
          </a:p>
          <a:p>
            <a:pPr algn="ctr">
              <a:lnSpc>
                <a:spcPct val="120000"/>
              </a:lnSpc>
            </a:pPr>
            <a:r>
              <a:rPr lang="en-US" b="1" dirty="0" smtClean="0">
                <a:solidFill>
                  <a:schemeClr val="tx2">
                    <a:lumMod val="50000"/>
                  </a:schemeClr>
                </a:solidFill>
              </a:rPr>
              <a:t>Why does the SNP work at the wound site, but not before? Be as specific as possible.  </a:t>
            </a:r>
            <a:endParaRPr lang="en-US" b="1" dirty="0">
              <a:solidFill>
                <a:schemeClr val="tx2">
                  <a:lumMod val="50000"/>
                </a:schemeClr>
              </a:solidFill>
            </a:endParaRPr>
          </a:p>
        </p:txBody>
      </p:sp>
      <p:grpSp>
        <p:nvGrpSpPr>
          <p:cNvPr id="5" name="7 Grupo"/>
          <p:cNvGrpSpPr/>
          <p:nvPr/>
        </p:nvGrpSpPr>
        <p:grpSpPr>
          <a:xfrm>
            <a:off x="445305" y="2552452"/>
            <a:ext cx="5602345" cy="3857108"/>
            <a:chOff x="3059832" y="3171378"/>
            <a:chExt cx="4286341" cy="3024336"/>
          </a:xfrm>
        </p:grpSpPr>
        <p:pic>
          <p:nvPicPr>
            <p:cNvPr id="6" name="Picture 2"/>
            <p:cNvPicPr>
              <a:picLocks noChangeAspect="1" noChangeArrowheads="1"/>
            </p:cNvPicPr>
            <p:nvPr/>
          </p:nvPicPr>
          <p:blipFill>
            <a:blip r:embed="rId3" cstate="print"/>
            <a:srcRect/>
            <a:stretch>
              <a:fillRect/>
            </a:stretch>
          </p:blipFill>
          <p:spPr bwMode="auto">
            <a:xfrm>
              <a:off x="3059832" y="3171378"/>
              <a:ext cx="4074014" cy="2921918"/>
            </a:xfrm>
            <a:prstGeom prst="rect">
              <a:avLst/>
            </a:prstGeom>
            <a:noFill/>
            <a:ln w="9525">
              <a:noFill/>
              <a:miter lim="800000"/>
              <a:headEnd/>
              <a:tailEnd/>
            </a:ln>
          </p:spPr>
        </p:pic>
        <p:cxnSp>
          <p:nvCxnSpPr>
            <p:cNvPr id="7" name="15 Conector recto"/>
            <p:cNvCxnSpPr/>
            <p:nvPr/>
          </p:nvCxnSpPr>
          <p:spPr>
            <a:xfrm flipV="1">
              <a:off x="5834005" y="5475634"/>
              <a:ext cx="1512168" cy="720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17 CuadroTexto"/>
            <p:cNvSpPr txBox="1"/>
            <p:nvPr/>
          </p:nvSpPr>
          <p:spPr>
            <a:xfrm rot="19977179">
              <a:off x="6200502" y="5834212"/>
              <a:ext cx="1132490" cy="338554"/>
            </a:xfrm>
            <a:prstGeom prst="rect">
              <a:avLst/>
            </a:prstGeom>
            <a:noFill/>
          </p:spPr>
          <p:txBody>
            <a:bodyPr wrap="none" rtlCol="0">
              <a:spAutoFit/>
            </a:bodyPr>
            <a:lstStyle/>
            <a:p>
              <a:r>
                <a:rPr lang="en-US" sz="1600" dirty="0" smtClean="0"/>
                <a:t>Wound site</a:t>
              </a:r>
              <a:endParaRPr lang="en-US" sz="1600" dirty="0"/>
            </a:p>
          </p:txBody>
        </p:sp>
      </p:grpSp>
      <p:sp>
        <p:nvSpPr>
          <p:cNvPr id="2" name="TextBox 1"/>
          <p:cNvSpPr txBox="1"/>
          <p:nvPr/>
        </p:nvSpPr>
        <p:spPr>
          <a:xfrm>
            <a:off x="6047650" y="2739565"/>
            <a:ext cx="2598615" cy="3139321"/>
          </a:xfrm>
          <a:prstGeom prst="rect">
            <a:avLst/>
          </a:prstGeom>
          <a:noFill/>
        </p:spPr>
        <p:txBody>
          <a:bodyPr wrap="square" rtlCol="0">
            <a:spAutoFit/>
          </a:bodyPr>
          <a:lstStyle/>
          <a:p>
            <a:pPr marL="285750" indent="-285750">
              <a:buFontTx/>
              <a:buChar char="-"/>
            </a:pPr>
            <a:r>
              <a:rPr lang="en-US" dirty="0" smtClean="0"/>
              <a:t>SNP contains a specific peptide</a:t>
            </a:r>
          </a:p>
          <a:p>
            <a:endParaRPr lang="en-US" dirty="0" smtClean="0"/>
          </a:p>
          <a:p>
            <a:pPr marL="285750" indent="-285750">
              <a:buFontTx/>
              <a:buChar char="-"/>
            </a:pPr>
            <a:r>
              <a:rPr lang="en-US" dirty="0" smtClean="0"/>
              <a:t>The peptide bonds with an enzyme found only at the wound site</a:t>
            </a:r>
          </a:p>
          <a:p>
            <a:endParaRPr lang="en-US" dirty="0" smtClean="0"/>
          </a:p>
          <a:p>
            <a:pPr marL="285750" indent="-285750">
              <a:buFontTx/>
              <a:buChar char="-"/>
            </a:pPr>
            <a:r>
              <a:rPr lang="en-US" dirty="0" smtClean="0"/>
              <a:t>This reaction releases PEG, exposing the negative surfaces. </a:t>
            </a:r>
            <a:endParaRPr lang="en-US" dirty="0"/>
          </a:p>
        </p:txBody>
      </p:sp>
      <p:pic>
        <p:nvPicPr>
          <p:cNvPr id="9" name="Picture 2"/>
          <p:cNvPicPr>
            <a:picLocks noChangeAspect="1" noChangeArrowheads="1"/>
          </p:cNvPicPr>
          <p:nvPr/>
        </p:nvPicPr>
        <p:blipFill rotWithShape="1">
          <a:blip r:embed="rId3" cstate="print"/>
          <a:srcRect t="9311" r="64114"/>
          <a:stretch/>
        </p:blipFill>
        <p:spPr bwMode="auto">
          <a:xfrm>
            <a:off x="445305" y="2552452"/>
            <a:ext cx="2329157" cy="3726488"/>
          </a:xfrm>
          <a:prstGeom prst="rect">
            <a:avLst/>
          </a:prstGeom>
          <a:noFill/>
          <a:ln w="9525">
            <a:noFill/>
            <a:miter lim="800000"/>
            <a:headEnd/>
            <a:tailEnd/>
          </a:ln>
        </p:spPr>
      </p:pic>
    </p:spTree>
    <p:extLst>
      <p:ext uri="{BB962C8B-B14F-4D97-AF65-F5344CB8AC3E}">
        <p14:creationId xmlns:p14="http://schemas.microsoft.com/office/powerpoint/2010/main" val="548634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SNP Work? </a:t>
            </a:r>
            <a:endParaRPr lang="en-US" dirty="0"/>
          </a:p>
        </p:txBody>
      </p:sp>
      <p:pic>
        <p:nvPicPr>
          <p:cNvPr id="14" name="Picture 13" descr="intrinsicPathwayDiagram.pdf"/>
          <p:cNvPicPr>
            <a:picLocks noChangeAspect="1"/>
          </p:cNvPicPr>
          <p:nvPr/>
        </p:nvPicPr>
        <p:blipFill rotWithShape="1">
          <a:blip r:embed="rId3">
            <a:extLst>
              <a:ext uri="{28A0092B-C50C-407E-A947-70E740481C1C}">
                <a14:useLocalDpi xmlns:a14="http://schemas.microsoft.com/office/drawing/2010/main" val="0"/>
              </a:ext>
            </a:extLst>
          </a:blip>
          <a:srcRect l="6197" t="24216" r="6837" b="5698"/>
          <a:stretch/>
        </p:blipFill>
        <p:spPr>
          <a:xfrm>
            <a:off x="1959317" y="2413001"/>
            <a:ext cx="6994184" cy="4227444"/>
          </a:xfrm>
          <a:prstGeom prst="rect">
            <a:avLst/>
          </a:prstGeom>
        </p:spPr>
      </p:pic>
      <p:pic>
        <p:nvPicPr>
          <p:cNvPr id="17" name="Picture 2"/>
          <p:cNvPicPr>
            <a:picLocks noChangeAspect="1" noChangeArrowheads="1"/>
          </p:cNvPicPr>
          <p:nvPr/>
        </p:nvPicPr>
        <p:blipFill rotWithShape="1">
          <a:blip r:embed="rId4" cstate="print"/>
          <a:srcRect t="9311" r="64114"/>
          <a:stretch/>
        </p:blipFill>
        <p:spPr bwMode="auto">
          <a:xfrm>
            <a:off x="175846" y="1889125"/>
            <a:ext cx="1783471" cy="2222500"/>
          </a:xfrm>
          <a:prstGeom prst="rect">
            <a:avLst/>
          </a:prstGeom>
          <a:noFill/>
          <a:ln w="9525">
            <a:noFill/>
            <a:miter lim="800000"/>
            <a:headEnd/>
            <a:tailEnd/>
          </a:ln>
        </p:spPr>
      </p:pic>
      <p:sp>
        <p:nvSpPr>
          <p:cNvPr id="6" name="Circular Arrow 5"/>
          <p:cNvSpPr/>
          <p:nvPr/>
        </p:nvSpPr>
        <p:spPr>
          <a:xfrm>
            <a:off x="1249505" y="1568197"/>
            <a:ext cx="3322495" cy="4070603"/>
          </a:xfrm>
          <a:prstGeom prst="circularArrow">
            <a:avLst>
              <a:gd name="adj1" fmla="val 10000"/>
              <a:gd name="adj2" fmla="val 1142319"/>
              <a:gd name="adj3" fmla="val 20196750"/>
              <a:gd name="adj4" fmla="val 13532860"/>
              <a:gd name="adj5" fmla="val 13929"/>
            </a:avLst>
          </a:prstGeom>
          <a:solidFill>
            <a:schemeClr val="tx2">
              <a:lumMod val="60000"/>
              <a:lumOff val="4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94284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SNP work? </a:t>
            </a:r>
            <a:endParaRPr lang="en-US" dirty="0"/>
          </a:p>
        </p:txBody>
      </p:sp>
      <p:pic>
        <p:nvPicPr>
          <p:cNvPr id="3" name="10mg_ml soltest4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0125" y="1736178"/>
            <a:ext cx="4492624" cy="4492624"/>
          </a:xfrm>
          <a:prstGeom prst="rect">
            <a:avLst/>
          </a:prstGeom>
        </p:spPr>
      </p:pic>
      <p:sp>
        <p:nvSpPr>
          <p:cNvPr id="5" name="TextBox 4"/>
          <p:cNvSpPr txBox="1"/>
          <p:nvPr/>
        </p:nvSpPr>
        <p:spPr>
          <a:xfrm>
            <a:off x="381000" y="3514999"/>
            <a:ext cx="1889125" cy="646331"/>
          </a:xfrm>
          <a:prstGeom prst="rect">
            <a:avLst/>
          </a:prstGeom>
          <a:noFill/>
        </p:spPr>
        <p:txBody>
          <a:bodyPr wrap="square" rtlCol="0">
            <a:spAutoFit/>
          </a:bodyPr>
          <a:lstStyle/>
          <a:p>
            <a:pPr algn="ctr"/>
            <a:r>
              <a:rPr lang="en-US" dirty="0" smtClean="0"/>
              <a:t>.25 mg/mL SNP Solution</a:t>
            </a:r>
            <a:endParaRPr lang="en-US" dirty="0"/>
          </a:p>
        </p:txBody>
      </p:sp>
      <p:pic>
        <p:nvPicPr>
          <p:cNvPr id="6" name="Picture 5" descr="20mg_ml_13 min.jpg"/>
          <p:cNvPicPr>
            <a:picLocks noChangeAspect="1"/>
          </p:cNvPicPr>
          <p:nvPr/>
        </p:nvPicPr>
        <p:blipFill rotWithShape="1">
          <a:blip r:embed="rId6" cstate="print">
            <a:extLst>
              <a:ext uri="{28A0092B-C50C-407E-A947-70E740481C1C}">
                <a14:useLocalDpi xmlns:a14="http://schemas.microsoft.com/office/drawing/2010/main" val="0"/>
              </a:ext>
            </a:extLst>
          </a:blip>
          <a:srcRect l="481"/>
          <a:stretch/>
        </p:blipFill>
        <p:spPr>
          <a:xfrm>
            <a:off x="7173858" y="1736178"/>
            <a:ext cx="1258202" cy="1349376"/>
          </a:xfrm>
          <a:prstGeom prst="rect">
            <a:avLst/>
          </a:prstGeom>
          <a:ln>
            <a:solidFill>
              <a:srgbClr val="000000"/>
            </a:solidFill>
          </a:ln>
        </p:spPr>
      </p:pic>
      <p:pic>
        <p:nvPicPr>
          <p:cNvPr id="7" name="Picture 6" descr="without.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3858" y="3429402"/>
            <a:ext cx="1258202" cy="1391925"/>
          </a:xfrm>
          <a:prstGeom prst="rect">
            <a:avLst/>
          </a:prstGeom>
          <a:ln>
            <a:solidFill>
              <a:srgbClr val="000000"/>
            </a:solidFill>
          </a:ln>
        </p:spPr>
      </p:pic>
      <p:sp>
        <p:nvSpPr>
          <p:cNvPr id="8" name="TextBox 7"/>
          <p:cNvSpPr txBox="1"/>
          <p:nvPr/>
        </p:nvSpPr>
        <p:spPr>
          <a:xfrm>
            <a:off x="7173858" y="1736178"/>
            <a:ext cx="1301968" cy="292388"/>
          </a:xfrm>
          <a:prstGeom prst="rect">
            <a:avLst/>
          </a:prstGeom>
          <a:noFill/>
        </p:spPr>
        <p:txBody>
          <a:bodyPr wrap="square" rtlCol="0">
            <a:spAutoFit/>
          </a:bodyPr>
          <a:lstStyle/>
          <a:p>
            <a:pPr algn="ctr"/>
            <a:r>
              <a:rPr lang="en-US" sz="1300" dirty="0" smtClean="0">
                <a:solidFill>
                  <a:schemeClr val="bg1">
                    <a:lumMod val="95000"/>
                  </a:schemeClr>
                </a:solidFill>
              </a:rPr>
              <a:t>Before Clotting</a:t>
            </a:r>
            <a:endParaRPr lang="en-US" sz="1300" dirty="0">
              <a:solidFill>
                <a:schemeClr val="bg1">
                  <a:lumMod val="95000"/>
                </a:schemeClr>
              </a:solidFill>
            </a:endParaRPr>
          </a:p>
        </p:txBody>
      </p:sp>
      <p:sp>
        <p:nvSpPr>
          <p:cNvPr id="9" name="TextBox 8"/>
          <p:cNvSpPr txBox="1"/>
          <p:nvPr/>
        </p:nvSpPr>
        <p:spPr>
          <a:xfrm>
            <a:off x="7154752" y="3429402"/>
            <a:ext cx="1301968" cy="292388"/>
          </a:xfrm>
          <a:prstGeom prst="rect">
            <a:avLst/>
          </a:prstGeom>
          <a:noFill/>
        </p:spPr>
        <p:txBody>
          <a:bodyPr wrap="square" rtlCol="0">
            <a:spAutoFit/>
          </a:bodyPr>
          <a:lstStyle/>
          <a:p>
            <a:pPr algn="ctr"/>
            <a:r>
              <a:rPr lang="en-US" sz="1300" dirty="0" smtClean="0">
                <a:solidFill>
                  <a:schemeClr val="accent3">
                    <a:lumMod val="50000"/>
                  </a:schemeClr>
                </a:solidFill>
              </a:rPr>
              <a:t>After Clotting</a:t>
            </a:r>
            <a:endParaRPr lang="en-US" sz="1300" dirty="0">
              <a:solidFill>
                <a:schemeClr val="accent3">
                  <a:lumMod val="50000"/>
                </a:schemeClr>
              </a:solidFill>
            </a:endParaRPr>
          </a:p>
        </p:txBody>
      </p:sp>
    </p:spTree>
    <p:extLst>
      <p:ext uri="{BB962C8B-B14F-4D97-AF65-F5344CB8AC3E}">
        <p14:creationId xmlns:p14="http://schemas.microsoft.com/office/powerpoint/2010/main" val="13612475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lletmold.JPG"/>
          <p:cNvPicPr>
            <a:picLocks noChangeAspect="1"/>
          </p:cNvPicPr>
          <p:nvPr/>
        </p:nvPicPr>
        <p:blipFill rotWithShape="1">
          <a:blip r:embed="rId3">
            <a:extLst>
              <a:ext uri="{28A0092B-C50C-407E-A947-70E740481C1C}">
                <a14:useLocalDpi xmlns:a14="http://schemas.microsoft.com/office/drawing/2010/main" val="0"/>
              </a:ext>
            </a:extLst>
          </a:blip>
          <a:srcRect l="22773"/>
          <a:stretch/>
        </p:blipFill>
        <p:spPr>
          <a:xfrm rot="5400000">
            <a:off x="348542" y="2436642"/>
            <a:ext cx="2250954" cy="2186037"/>
          </a:xfrm>
          <a:prstGeom prst="rect">
            <a:avLst/>
          </a:prstGeom>
          <a:ln>
            <a:solidFill>
              <a:srgbClr val="7A7A7A"/>
            </a:solidFill>
          </a:ln>
        </p:spPr>
      </p:pic>
      <p:sp>
        <p:nvSpPr>
          <p:cNvPr id="2" name="Title 1"/>
          <p:cNvSpPr>
            <a:spLocks noGrp="1"/>
          </p:cNvSpPr>
          <p:nvPr>
            <p:ph type="title"/>
          </p:nvPr>
        </p:nvSpPr>
        <p:spPr/>
        <p:txBody>
          <a:bodyPr/>
          <a:lstStyle/>
          <a:p>
            <a:r>
              <a:rPr lang="en-US" dirty="0" smtClean="0"/>
              <a:t>How do SNP Work?</a:t>
            </a:r>
            <a:endParaRPr lang="en-US" dirty="0"/>
          </a:p>
        </p:txBody>
      </p:sp>
      <p:sp>
        <p:nvSpPr>
          <p:cNvPr id="3" name="TextBox 2"/>
          <p:cNvSpPr txBox="1"/>
          <p:nvPr/>
        </p:nvSpPr>
        <p:spPr>
          <a:xfrm>
            <a:off x="961924" y="1733778"/>
            <a:ext cx="1070075" cy="523220"/>
          </a:xfrm>
          <a:prstGeom prst="rect">
            <a:avLst/>
          </a:prstGeom>
          <a:noFill/>
        </p:spPr>
        <p:txBody>
          <a:bodyPr wrap="none" rtlCol="0">
            <a:spAutoFit/>
          </a:bodyPr>
          <a:lstStyle/>
          <a:p>
            <a:r>
              <a:rPr lang="en-US" sz="2800" dirty="0" smtClean="0"/>
              <a:t>Patch</a:t>
            </a:r>
            <a:endParaRPr lang="en-US" sz="2800" dirty="0"/>
          </a:p>
        </p:txBody>
      </p:sp>
      <p:sp>
        <p:nvSpPr>
          <p:cNvPr id="4" name="TextBox 3"/>
          <p:cNvSpPr txBox="1"/>
          <p:nvPr/>
        </p:nvSpPr>
        <p:spPr>
          <a:xfrm>
            <a:off x="6350000" y="1733778"/>
            <a:ext cx="1449135" cy="523220"/>
          </a:xfrm>
          <a:prstGeom prst="rect">
            <a:avLst/>
          </a:prstGeom>
          <a:noFill/>
        </p:spPr>
        <p:txBody>
          <a:bodyPr wrap="none" rtlCol="0">
            <a:spAutoFit/>
          </a:bodyPr>
          <a:lstStyle/>
          <a:p>
            <a:r>
              <a:rPr lang="en-US" sz="2800" dirty="0" smtClean="0"/>
              <a:t>Solution</a:t>
            </a:r>
            <a:endParaRPr lang="en-US" sz="2800" dirty="0"/>
          </a:p>
        </p:txBody>
      </p:sp>
      <p:sp>
        <p:nvSpPr>
          <p:cNvPr id="11" name="Rectangle 10"/>
          <p:cNvSpPr/>
          <p:nvPr/>
        </p:nvSpPr>
        <p:spPr>
          <a:xfrm>
            <a:off x="492125" y="3101257"/>
            <a:ext cx="2074912" cy="96274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p:cNvSpPr/>
          <p:nvPr/>
        </p:nvSpPr>
        <p:spPr>
          <a:xfrm rot="21260118">
            <a:off x="927453" y="2926996"/>
            <a:ext cx="1260116" cy="583788"/>
          </a:xfrm>
          <a:prstGeom prst="triangl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192687" y="3341794"/>
            <a:ext cx="155677" cy="122903"/>
          </a:xfrm>
          <a:prstGeom prst="ellipse">
            <a:avLst/>
          </a:prstGeom>
          <a:noFill/>
          <a:ln>
            <a:solidFill>
              <a:srgbClr val="D128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670170" y="3280342"/>
            <a:ext cx="155677" cy="122903"/>
          </a:xfrm>
          <a:prstGeom prst="ellipse">
            <a:avLst/>
          </a:prstGeom>
          <a:noFill/>
          <a:ln>
            <a:solidFill>
              <a:srgbClr val="D128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NPsolution.JPG"/>
          <p:cNvPicPr>
            <a:picLocks noChangeAspect="1"/>
          </p:cNvPicPr>
          <p:nvPr/>
        </p:nvPicPr>
        <p:blipFill rotWithShape="1">
          <a:blip r:embed="rId4">
            <a:extLst>
              <a:ext uri="{28A0092B-C50C-407E-A947-70E740481C1C}">
                <a14:useLocalDpi xmlns:a14="http://schemas.microsoft.com/office/drawing/2010/main" val="0"/>
              </a:ext>
            </a:extLst>
          </a:blip>
          <a:srcRect l="4881" t="10703" r="15502" b="3711"/>
          <a:stretch/>
        </p:blipFill>
        <p:spPr>
          <a:xfrm rot="5400000">
            <a:off x="5307696" y="2628218"/>
            <a:ext cx="3420648" cy="2757796"/>
          </a:xfrm>
          <a:prstGeom prst="rect">
            <a:avLst/>
          </a:prstGeom>
          <a:ln>
            <a:solidFill>
              <a:srgbClr val="7A7A7A"/>
            </a:solidFill>
          </a:ln>
        </p:spPr>
      </p:pic>
      <p:sp>
        <p:nvSpPr>
          <p:cNvPr id="13" name="Oval 12"/>
          <p:cNvSpPr/>
          <p:nvPr/>
        </p:nvSpPr>
        <p:spPr>
          <a:xfrm>
            <a:off x="6827520" y="4978381"/>
            <a:ext cx="548640" cy="524933"/>
          </a:xfrm>
          <a:prstGeom prst="ellipse">
            <a:avLst/>
          </a:prstGeom>
          <a:no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NPpatch4.jpg"/>
          <p:cNvPicPr>
            <a:picLocks noChangeAspect="1"/>
          </p:cNvPicPr>
          <p:nvPr/>
        </p:nvPicPr>
        <p:blipFill rotWithShape="1">
          <a:blip r:embed="rId5" cstate="print">
            <a:extLst>
              <a:ext uri="{28A0092B-C50C-407E-A947-70E740481C1C}">
                <a14:useLocalDpi xmlns:a14="http://schemas.microsoft.com/office/drawing/2010/main" val="0"/>
              </a:ext>
            </a:extLst>
          </a:blip>
          <a:srcRect l="18520" r="9598"/>
          <a:stretch/>
        </p:blipFill>
        <p:spPr>
          <a:xfrm>
            <a:off x="2794000" y="3644463"/>
            <a:ext cx="2006600" cy="2791543"/>
          </a:xfrm>
          <a:prstGeom prst="rect">
            <a:avLst/>
          </a:prstGeom>
          <a:ln>
            <a:solidFill>
              <a:srgbClr val="7A7A7A"/>
            </a:solidFill>
          </a:ln>
        </p:spPr>
      </p:pic>
      <p:sp>
        <p:nvSpPr>
          <p:cNvPr id="15" name="Oval 14"/>
          <p:cNvSpPr/>
          <p:nvPr/>
        </p:nvSpPr>
        <p:spPr>
          <a:xfrm>
            <a:off x="1453483" y="3157439"/>
            <a:ext cx="155677" cy="122903"/>
          </a:xfrm>
          <a:prstGeom prst="ellipse">
            <a:avLst/>
          </a:prstGeom>
          <a:noFill/>
          <a:ln>
            <a:solidFill>
              <a:srgbClr val="D128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0786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043" y="359777"/>
            <a:ext cx="1668245" cy="461665"/>
          </a:xfrm>
          <a:prstGeom prst="rect">
            <a:avLst/>
          </a:prstGeom>
          <a:solidFill>
            <a:schemeClr val="bg1">
              <a:lumMod val="95000"/>
            </a:schemeClr>
          </a:solidFill>
          <a:ln>
            <a:solidFill>
              <a:srgbClr val="000000"/>
            </a:solidFill>
          </a:ln>
        </p:spPr>
        <p:txBody>
          <a:bodyPr wrap="none" rtlCol="0">
            <a:spAutoFit/>
          </a:bodyPr>
          <a:lstStyle/>
          <a:p>
            <a:pPr algn="ctr"/>
            <a:r>
              <a:rPr lang="en-US" sz="2400" dirty="0" smtClean="0"/>
              <a:t>In Solution: </a:t>
            </a:r>
            <a:endParaRPr lang="en-US" sz="2400" dirty="0"/>
          </a:p>
        </p:txBody>
      </p:sp>
      <p:sp>
        <p:nvSpPr>
          <p:cNvPr id="3" name="TextBox 2"/>
          <p:cNvSpPr txBox="1"/>
          <p:nvPr/>
        </p:nvSpPr>
        <p:spPr>
          <a:xfrm>
            <a:off x="6302375" y="359777"/>
            <a:ext cx="1343337" cy="461665"/>
          </a:xfrm>
          <a:prstGeom prst="rect">
            <a:avLst/>
          </a:prstGeom>
          <a:solidFill>
            <a:srgbClr val="F2F2F2"/>
          </a:solidFill>
          <a:ln>
            <a:solidFill>
              <a:srgbClr val="000000"/>
            </a:solidFill>
          </a:ln>
        </p:spPr>
        <p:txBody>
          <a:bodyPr wrap="none" rtlCol="0">
            <a:spAutoFit/>
          </a:bodyPr>
          <a:lstStyle/>
          <a:p>
            <a:pPr algn="ctr"/>
            <a:r>
              <a:rPr lang="en-US" sz="2400" dirty="0" smtClean="0"/>
              <a:t>In Patch: </a:t>
            </a:r>
            <a:endParaRPr lang="en-US" sz="2400" dirty="0"/>
          </a:p>
        </p:txBody>
      </p:sp>
      <p:sp>
        <p:nvSpPr>
          <p:cNvPr id="4" name="Octagon 3"/>
          <p:cNvSpPr/>
          <p:nvPr/>
        </p:nvSpPr>
        <p:spPr>
          <a:xfrm>
            <a:off x="641350" y="2230437"/>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ctagon 4"/>
          <p:cNvSpPr/>
          <p:nvPr/>
        </p:nvSpPr>
        <p:spPr>
          <a:xfrm>
            <a:off x="1244600" y="1303337"/>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ctagon 5"/>
          <p:cNvSpPr/>
          <p:nvPr/>
        </p:nvSpPr>
        <p:spPr>
          <a:xfrm>
            <a:off x="1601787" y="3159124"/>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ctagon 6"/>
          <p:cNvSpPr/>
          <p:nvPr/>
        </p:nvSpPr>
        <p:spPr>
          <a:xfrm>
            <a:off x="600075" y="3465511"/>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ctagon 7"/>
          <p:cNvSpPr/>
          <p:nvPr/>
        </p:nvSpPr>
        <p:spPr>
          <a:xfrm>
            <a:off x="2940050" y="5229224"/>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ctagon 8"/>
          <p:cNvSpPr/>
          <p:nvPr/>
        </p:nvSpPr>
        <p:spPr>
          <a:xfrm>
            <a:off x="2225675" y="2073274"/>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ctagon 9"/>
          <p:cNvSpPr/>
          <p:nvPr/>
        </p:nvSpPr>
        <p:spPr>
          <a:xfrm>
            <a:off x="2867025" y="3454399"/>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ctagon 10"/>
          <p:cNvSpPr/>
          <p:nvPr/>
        </p:nvSpPr>
        <p:spPr>
          <a:xfrm>
            <a:off x="1216025" y="4662487"/>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ctagon 11"/>
          <p:cNvSpPr/>
          <p:nvPr/>
        </p:nvSpPr>
        <p:spPr>
          <a:xfrm>
            <a:off x="530225" y="5707062"/>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476750" y="158750"/>
            <a:ext cx="31750" cy="650875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683125" y="4937125"/>
            <a:ext cx="4127500" cy="1587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Octagon 16"/>
          <p:cNvSpPr/>
          <p:nvPr/>
        </p:nvSpPr>
        <p:spPr>
          <a:xfrm>
            <a:off x="5302250" y="4318000"/>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ctagon 17"/>
          <p:cNvSpPr/>
          <p:nvPr/>
        </p:nvSpPr>
        <p:spPr>
          <a:xfrm>
            <a:off x="6016625" y="4318000"/>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ctagon 18"/>
          <p:cNvSpPr/>
          <p:nvPr/>
        </p:nvSpPr>
        <p:spPr>
          <a:xfrm>
            <a:off x="6730569" y="4352924"/>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ctagon 19"/>
          <p:cNvSpPr/>
          <p:nvPr/>
        </p:nvSpPr>
        <p:spPr>
          <a:xfrm>
            <a:off x="7451294" y="4318000"/>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ctagon 20"/>
          <p:cNvSpPr/>
          <p:nvPr/>
        </p:nvSpPr>
        <p:spPr>
          <a:xfrm>
            <a:off x="5659437" y="3733799"/>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ctagon 21"/>
          <p:cNvSpPr/>
          <p:nvPr/>
        </p:nvSpPr>
        <p:spPr>
          <a:xfrm>
            <a:off x="6373812" y="3733799"/>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ctagon 22"/>
          <p:cNvSpPr/>
          <p:nvPr/>
        </p:nvSpPr>
        <p:spPr>
          <a:xfrm>
            <a:off x="7094106" y="3733799"/>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9" idx="7"/>
          </p:cNvCxnSpPr>
          <p:nvPr/>
        </p:nvCxnSpPr>
        <p:spPr>
          <a:xfrm flipV="1">
            <a:off x="2758714" y="1555750"/>
            <a:ext cx="321036" cy="517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079750" y="1303337"/>
            <a:ext cx="604853" cy="369332"/>
          </a:xfrm>
          <a:prstGeom prst="rect">
            <a:avLst/>
          </a:prstGeom>
          <a:noFill/>
        </p:spPr>
        <p:txBody>
          <a:bodyPr wrap="none" rtlCol="0">
            <a:spAutoFit/>
          </a:bodyPr>
          <a:lstStyle/>
          <a:p>
            <a:r>
              <a:rPr lang="en-US" dirty="0" smtClean="0"/>
              <a:t>SNP</a:t>
            </a:r>
            <a:endParaRPr lang="en-US" dirty="0"/>
          </a:p>
        </p:txBody>
      </p:sp>
      <p:sp>
        <p:nvSpPr>
          <p:cNvPr id="24" name="Octagon 23"/>
          <p:cNvSpPr/>
          <p:nvPr/>
        </p:nvSpPr>
        <p:spPr>
          <a:xfrm>
            <a:off x="6016194" y="3114674"/>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ctagon 26"/>
          <p:cNvSpPr/>
          <p:nvPr/>
        </p:nvSpPr>
        <p:spPr>
          <a:xfrm>
            <a:off x="6730569" y="3114674"/>
            <a:ext cx="714375" cy="619125"/>
          </a:xfrm>
          <a:prstGeom prst="octagon">
            <a:avLst/>
          </a:prstGeom>
          <a:solidFill>
            <a:schemeClr val="tx2">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6965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Quickie Quiz 3</a:t>
            </a:r>
            <a:endParaRPr lang="en-US" dirty="0"/>
          </a:p>
        </p:txBody>
      </p:sp>
      <p:sp>
        <p:nvSpPr>
          <p:cNvPr id="4" name="TextBox 3"/>
          <p:cNvSpPr txBox="1"/>
          <p:nvPr/>
        </p:nvSpPr>
        <p:spPr>
          <a:xfrm>
            <a:off x="5638710" y="1973384"/>
            <a:ext cx="3123550" cy="4185762"/>
          </a:xfrm>
          <a:prstGeom prst="rect">
            <a:avLst/>
          </a:prstGeom>
          <a:noFill/>
        </p:spPr>
        <p:txBody>
          <a:bodyPr wrap="square" rtlCol="0">
            <a:spAutoFit/>
          </a:bodyPr>
          <a:lstStyle/>
          <a:p>
            <a:pPr algn="ctr"/>
            <a:r>
              <a:rPr lang="en-US" sz="2800" dirty="0" smtClean="0"/>
              <a:t>Which delivery system of the SNP will cause clotting more quickly- Solution or Patch?</a:t>
            </a:r>
          </a:p>
          <a:p>
            <a:pPr algn="ctr"/>
            <a:endParaRPr lang="en-US" sz="2800" dirty="0" smtClean="0"/>
          </a:p>
          <a:p>
            <a:pPr algn="ctr"/>
            <a:endParaRPr lang="en-US" dirty="0"/>
          </a:p>
          <a:p>
            <a:pPr algn="ctr"/>
            <a:r>
              <a:rPr lang="en-US" sz="2000" dirty="0" smtClean="0"/>
              <a:t>Write a </a:t>
            </a:r>
            <a:r>
              <a:rPr lang="en-US" sz="2000" u="sng" dirty="0" smtClean="0"/>
              <a:t>claim</a:t>
            </a:r>
            <a:r>
              <a:rPr lang="en-US" sz="2000" dirty="0" smtClean="0"/>
              <a:t> that answers this question and support it with </a:t>
            </a:r>
            <a:r>
              <a:rPr lang="en-US" sz="2000" u="sng" dirty="0" smtClean="0"/>
              <a:t>evidence</a:t>
            </a:r>
            <a:r>
              <a:rPr lang="en-US" sz="2000" dirty="0" smtClean="0"/>
              <a:t> and r</a:t>
            </a:r>
            <a:r>
              <a:rPr lang="en-US" sz="2000" u="sng" dirty="0" smtClean="0"/>
              <a:t>easoning</a:t>
            </a:r>
            <a:r>
              <a:rPr lang="en-US" sz="2000" dirty="0" smtClean="0"/>
              <a:t>. </a:t>
            </a:r>
            <a:endParaRPr lang="en-US" sz="2000" dirty="0"/>
          </a:p>
        </p:txBody>
      </p:sp>
      <p:pic>
        <p:nvPicPr>
          <p:cNvPr id="5" name="Picture 4" descr="patch v solution.pdf"/>
          <p:cNvPicPr>
            <a:picLocks noChangeAspect="1"/>
          </p:cNvPicPr>
          <p:nvPr/>
        </p:nvPicPr>
        <p:blipFill rotWithShape="1">
          <a:blip r:embed="rId2">
            <a:extLst>
              <a:ext uri="{28A0092B-C50C-407E-A947-70E740481C1C}">
                <a14:useLocalDpi xmlns:a14="http://schemas.microsoft.com/office/drawing/2010/main" val="0"/>
              </a:ext>
            </a:extLst>
          </a:blip>
          <a:srcRect l="2532" t="3152" r="3760" b="3647"/>
          <a:stretch/>
        </p:blipFill>
        <p:spPr>
          <a:xfrm>
            <a:off x="224692" y="2090615"/>
            <a:ext cx="5421923" cy="4044462"/>
          </a:xfrm>
          <a:prstGeom prst="rect">
            <a:avLst/>
          </a:prstGeom>
        </p:spPr>
      </p:pic>
    </p:spTree>
    <p:extLst>
      <p:ext uri="{BB962C8B-B14F-4D97-AF65-F5344CB8AC3E}">
        <p14:creationId xmlns:p14="http://schemas.microsoft.com/office/powerpoint/2010/main" val="29036707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Quickie Quiz 3- Answers</a:t>
            </a:r>
            <a:endParaRPr lang="en-US" dirty="0"/>
          </a:p>
        </p:txBody>
      </p:sp>
      <p:sp>
        <p:nvSpPr>
          <p:cNvPr id="4" name="TextBox 3"/>
          <p:cNvSpPr txBox="1"/>
          <p:nvPr/>
        </p:nvSpPr>
        <p:spPr>
          <a:xfrm>
            <a:off x="3126154" y="2045007"/>
            <a:ext cx="2715846" cy="4370427"/>
          </a:xfrm>
          <a:prstGeom prst="rect">
            <a:avLst/>
          </a:prstGeom>
          <a:noFill/>
        </p:spPr>
        <p:txBody>
          <a:bodyPr wrap="square" rtlCol="0">
            <a:spAutoFit/>
          </a:bodyPr>
          <a:lstStyle/>
          <a:p>
            <a:pPr marL="285750" indent="-285750">
              <a:buFontTx/>
              <a:buChar char="-"/>
            </a:pPr>
            <a:r>
              <a:rPr lang="en-US" sz="2000" dirty="0" smtClean="0"/>
              <a:t>Surface area is key to the function of nanoparticles</a:t>
            </a:r>
          </a:p>
          <a:p>
            <a:endParaRPr lang="en-US" sz="2000" dirty="0" smtClean="0"/>
          </a:p>
          <a:p>
            <a:pPr marL="285750" indent="-285750">
              <a:buFontTx/>
              <a:buChar char="-"/>
            </a:pPr>
            <a:r>
              <a:rPr lang="en-US" sz="2000" dirty="0" smtClean="0"/>
              <a:t>Patched particles have less surface area that those in solution</a:t>
            </a:r>
          </a:p>
          <a:p>
            <a:endParaRPr lang="en-US" sz="2000" dirty="0" smtClean="0"/>
          </a:p>
          <a:p>
            <a:pPr marL="285750" indent="-285750">
              <a:buFontTx/>
              <a:buChar char="-"/>
            </a:pPr>
            <a:r>
              <a:rPr lang="en-US" sz="2000" dirty="0"/>
              <a:t>P</a:t>
            </a:r>
            <a:r>
              <a:rPr lang="en-US" sz="2000" dirty="0" smtClean="0"/>
              <a:t>articles in solution will react more quickly and cause clotting. </a:t>
            </a:r>
          </a:p>
          <a:p>
            <a:pPr marL="285750" indent="-285750">
              <a:buFontTx/>
              <a:buChar char="-"/>
            </a:pPr>
            <a:endParaRPr lang="en-US" dirty="0"/>
          </a:p>
        </p:txBody>
      </p:sp>
      <p:pic>
        <p:nvPicPr>
          <p:cNvPr id="5" name="Picture 4" descr="patch v solution.pdf"/>
          <p:cNvPicPr>
            <a:picLocks noChangeAspect="1"/>
          </p:cNvPicPr>
          <p:nvPr/>
        </p:nvPicPr>
        <p:blipFill rotWithShape="1">
          <a:blip r:embed="rId3">
            <a:extLst>
              <a:ext uri="{28A0092B-C50C-407E-A947-70E740481C1C}">
                <a14:useLocalDpi xmlns:a14="http://schemas.microsoft.com/office/drawing/2010/main" val="0"/>
              </a:ext>
            </a:extLst>
          </a:blip>
          <a:srcRect l="2532" t="3152" r="53737" b="3647"/>
          <a:stretch/>
        </p:blipFill>
        <p:spPr>
          <a:xfrm>
            <a:off x="381000" y="1856153"/>
            <a:ext cx="2530231" cy="4044462"/>
          </a:xfrm>
          <a:prstGeom prst="rect">
            <a:avLst/>
          </a:prstGeom>
        </p:spPr>
      </p:pic>
      <p:pic>
        <p:nvPicPr>
          <p:cNvPr id="6" name="Picture 5" descr="patch v solution.pdf"/>
          <p:cNvPicPr>
            <a:picLocks noChangeAspect="1"/>
          </p:cNvPicPr>
          <p:nvPr/>
        </p:nvPicPr>
        <p:blipFill rotWithShape="1">
          <a:blip r:embed="rId4">
            <a:extLst>
              <a:ext uri="{28A0092B-C50C-407E-A947-70E740481C1C}">
                <a14:useLocalDpi xmlns:a14="http://schemas.microsoft.com/office/drawing/2010/main" val="0"/>
              </a:ext>
            </a:extLst>
          </a:blip>
          <a:srcRect l="51172" t="3152" r="3760" b="23008"/>
          <a:stretch/>
        </p:blipFill>
        <p:spPr>
          <a:xfrm>
            <a:off x="5998307" y="1856153"/>
            <a:ext cx="2764693" cy="3397291"/>
          </a:xfrm>
          <a:prstGeom prst="rect">
            <a:avLst/>
          </a:prstGeom>
        </p:spPr>
      </p:pic>
      <p:sp>
        <p:nvSpPr>
          <p:cNvPr id="3" name="TextBox 2"/>
          <p:cNvSpPr txBox="1"/>
          <p:nvPr/>
        </p:nvSpPr>
        <p:spPr>
          <a:xfrm>
            <a:off x="855578" y="6117753"/>
            <a:ext cx="1382447" cy="369332"/>
          </a:xfrm>
          <a:prstGeom prst="rect">
            <a:avLst/>
          </a:prstGeom>
          <a:noFill/>
        </p:spPr>
        <p:txBody>
          <a:bodyPr wrap="none" rtlCol="0">
            <a:spAutoFit/>
          </a:bodyPr>
          <a:lstStyle/>
          <a:p>
            <a:r>
              <a:rPr lang="en-US" dirty="0" smtClean="0"/>
              <a:t>72 Surfaces</a:t>
            </a:r>
            <a:endParaRPr lang="en-US" dirty="0"/>
          </a:p>
        </p:txBody>
      </p:sp>
      <p:sp>
        <p:nvSpPr>
          <p:cNvPr id="7" name="TextBox 6"/>
          <p:cNvSpPr txBox="1"/>
          <p:nvPr/>
        </p:nvSpPr>
        <p:spPr>
          <a:xfrm>
            <a:off x="6849977" y="6117753"/>
            <a:ext cx="1382447" cy="369332"/>
          </a:xfrm>
          <a:prstGeom prst="rect">
            <a:avLst/>
          </a:prstGeom>
          <a:noFill/>
        </p:spPr>
        <p:txBody>
          <a:bodyPr wrap="none" rtlCol="0">
            <a:spAutoFit/>
          </a:bodyPr>
          <a:lstStyle/>
          <a:p>
            <a:r>
              <a:rPr lang="en-US" dirty="0" smtClean="0"/>
              <a:t>26 Surfaces</a:t>
            </a:r>
            <a:endParaRPr lang="en-US" dirty="0"/>
          </a:p>
        </p:txBody>
      </p:sp>
    </p:spTree>
    <p:extLst>
      <p:ext uri="{BB962C8B-B14F-4D97-AF65-F5344CB8AC3E}">
        <p14:creationId xmlns:p14="http://schemas.microsoft.com/office/powerpoint/2010/main" val="27162425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Big Thanks to…</a:t>
            </a:r>
            <a:endParaRPr lang="en-US" dirty="0"/>
          </a:p>
        </p:txBody>
      </p:sp>
      <p:pic>
        <p:nvPicPr>
          <p:cNvPr id="3" name="Picture 2"/>
          <p:cNvPicPr>
            <a:picLocks noChangeAspect="1"/>
          </p:cNvPicPr>
          <p:nvPr/>
        </p:nvPicPr>
        <p:blipFill>
          <a:blip r:embed="rId3"/>
          <a:stretch>
            <a:fillRect/>
          </a:stretch>
        </p:blipFill>
        <p:spPr>
          <a:xfrm>
            <a:off x="254000" y="1752758"/>
            <a:ext cx="2217614" cy="2217614"/>
          </a:xfrm>
          <a:prstGeom prst="rect">
            <a:avLst/>
          </a:prstGeom>
          <a:ln>
            <a:solidFill>
              <a:srgbClr val="7A7A7A"/>
            </a:solidFill>
          </a:ln>
        </p:spPr>
      </p:pic>
      <p:sp>
        <p:nvSpPr>
          <p:cNvPr id="5" name="TextBox 4"/>
          <p:cNvSpPr txBox="1"/>
          <p:nvPr/>
        </p:nvSpPr>
        <p:spPr>
          <a:xfrm>
            <a:off x="2777054" y="1267366"/>
            <a:ext cx="3700352" cy="3931846"/>
          </a:xfrm>
          <a:prstGeom prst="rect">
            <a:avLst/>
          </a:prstGeom>
          <a:noFill/>
        </p:spPr>
        <p:txBody>
          <a:bodyPr wrap="none" rtlCol="0">
            <a:spAutoFit/>
          </a:bodyPr>
          <a:lstStyle/>
          <a:p>
            <a:pPr algn="ctr">
              <a:lnSpc>
                <a:spcPct val="150000"/>
              </a:lnSpc>
            </a:pPr>
            <a:r>
              <a:rPr lang="en-US" sz="4800" dirty="0" smtClean="0"/>
              <a:t>Tracy </a:t>
            </a:r>
            <a:r>
              <a:rPr lang="en-US" sz="4800" dirty="0" err="1" smtClean="0"/>
              <a:t>Chuong</a:t>
            </a:r>
            <a:endParaRPr lang="en-US" sz="4800" dirty="0" smtClean="0"/>
          </a:p>
          <a:p>
            <a:pPr algn="ctr">
              <a:lnSpc>
                <a:spcPct val="150000"/>
              </a:lnSpc>
            </a:pPr>
            <a:r>
              <a:rPr lang="en-US" sz="3000" dirty="0"/>
              <a:t>Frank </a:t>
            </a:r>
            <a:r>
              <a:rPr lang="en-US" sz="3000" dirty="0" err="1"/>
              <a:t>Kinnaman</a:t>
            </a:r>
            <a:r>
              <a:rPr lang="en-US" sz="3000" dirty="0"/>
              <a:t> </a:t>
            </a:r>
            <a:endParaRPr lang="en-US" sz="3000" dirty="0" smtClean="0"/>
          </a:p>
          <a:p>
            <a:pPr algn="ctr">
              <a:lnSpc>
                <a:spcPct val="150000"/>
              </a:lnSpc>
            </a:pPr>
            <a:r>
              <a:rPr lang="en-US" sz="3000" dirty="0" smtClean="0"/>
              <a:t>Damien </a:t>
            </a:r>
            <a:r>
              <a:rPr lang="en-US" sz="3000" dirty="0" err="1" smtClean="0"/>
              <a:t>Kudela</a:t>
            </a:r>
            <a:r>
              <a:rPr lang="en-US" sz="3000" dirty="0" smtClean="0"/>
              <a:t> </a:t>
            </a:r>
          </a:p>
          <a:p>
            <a:pPr algn="ctr">
              <a:lnSpc>
                <a:spcPct val="150000"/>
              </a:lnSpc>
            </a:pPr>
            <a:r>
              <a:rPr lang="en-US" sz="3000" dirty="0" smtClean="0"/>
              <a:t>Galen </a:t>
            </a:r>
            <a:r>
              <a:rPr lang="en-US" sz="3000" dirty="0" err="1" smtClean="0"/>
              <a:t>Stucky</a:t>
            </a:r>
            <a:endParaRPr lang="en-US" sz="3000" dirty="0" smtClean="0"/>
          </a:p>
          <a:p>
            <a:pPr algn="ctr">
              <a:lnSpc>
                <a:spcPct val="150000"/>
              </a:lnSpc>
            </a:pPr>
            <a:r>
              <a:rPr lang="en-US" sz="3000" dirty="0" smtClean="0"/>
              <a:t>MRL RET Program</a:t>
            </a:r>
          </a:p>
        </p:txBody>
      </p:sp>
      <p:pic>
        <p:nvPicPr>
          <p:cNvPr id="7" name="Picture 6"/>
          <p:cNvPicPr>
            <a:picLocks noChangeAspect="1"/>
          </p:cNvPicPr>
          <p:nvPr/>
        </p:nvPicPr>
        <p:blipFill>
          <a:blip r:embed="rId4"/>
          <a:stretch>
            <a:fillRect/>
          </a:stretch>
        </p:blipFill>
        <p:spPr>
          <a:xfrm>
            <a:off x="5947507" y="5369384"/>
            <a:ext cx="1130929" cy="1125903"/>
          </a:xfrm>
          <a:prstGeom prst="rect">
            <a:avLst/>
          </a:prstGeom>
          <a:ln>
            <a:solidFill>
              <a:srgbClr val="000000"/>
            </a:solidFill>
          </a:ln>
        </p:spPr>
      </p:pic>
      <p:pic>
        <p:nvPicPr>
          <p:cNvPr id="4" name="Picture 3"/>
          <p:cNvPicPr>
            <a:picLocks noChangeAspect="1"/>
          </p:cNvPicPr>
          <p:nvPr/>
        </p:nvPicPr>
        <p:blipFill>
          <a:blip r:embed="rId5"/>
          <a:stretch>
            <a:fillRect/>
          </a:stretch>
        </p:blipFill>
        <p:spPr>
          <a:xfrm>
            <a:off x="2164479" y="5369384"/>
            <a:ext cx="1122269" cy="1122269"/>
          </a:xfrm>
          <a:prstGeom prst="rect">
            <a:avLst/>
          </a:prstGeom>
          <a:ln>
            <a:solidFill>
              <a:srgbClr val="000000"/>
            </a:solidFill>
          </a:ln>
        </p:spPr>
      </p:pic>
      <p:pic>
        <p:nvPicPr>
          <p:cNvPr id="6" name="Picture 5"/>
          <p:cNvPicPr>
            <a:picLocks noChangeAspect="1"/>
          </p:cNvPicPr>
          <p:nvPr/>
        </p:nvPicPr>
        <p:blipFill>
          <a:blip r:embed="rId6"/>
          <a:stretch>
            <a:fillRect/>
          </a:stretch>
        </p:blipFill>
        <p:spPr>
          <a:xfrm>
            <a:off x="3486077" y="5369384"/>
            <a:ext cx="2196433" cy="1125903"/>
          </a:xfrm>
          <a:prstGeom prst="rect">
            <a:avLst/>
          </a:prstGeom>
          <a:ln>
            <a:solidFill>
              <a:srgbClr val="000000"/>
            </a:solidFill>
          </a:ln>
        </p:spPr>
      </p:pic>
    </p:spTree>
    <p:extLst>
      <p:ext uri="{BB962C8B-B14F-4D97-AF65-F5344CB8AC3E}">
        <p14:creationId xmlns:p14="http://schemas.microsoft.com/office/powerpoint/2010/main" val="33157746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49000"/>
          </a:blip>
          <a:srcRect b="19111"/>
          <a:stretch/>
        </p:blipFill>
        <p:spPr>
          <a:xfrm>
            <a:off x="234462" y="1750655"/>
            <a:ext cx="8633783" cy="4796375"/>
          </a:xfrm>
          <a:prstGeom prst="rect">
            <a:avLst/>
          </a:prstGeom>
        </p:spPr>
      </p:pic>
      <p:sp>
        <p:nvSpPr>
          <p:cNvPr id="2" name="Title 1"/>
          <p:cNvSpPr>
            <a:spLocks noGrp="1"/>
          </p:cNvSpPr>
          <p:nvPr>
            <p:ph type="title"/>
          </p:nvPr>
        </p:nvSpPr>
        <p:spPr/>
        <p:txBody>
          <a:bodyPr/>
          <a:lstStyle/>
          <a:p>
            <a:r>
              <a:rPr lang="en-US" dirty="0" smtClean="0"/>
              <a:t>The Big Picture</a:t>
            </a:r>
            <a:endParaRPr lang="en-US" dirty="0"/>
          </a:p>
        </p:txBody>
      </p:sp>
      <p:sp>
        <p:nvSpPr>
          <p:cNvPr id="3" name="TextBox 2"/>
          <p:cNvSpPr txBox="1"/>
          <p:nvPr/>
        </p:nvSpPr>
        <p:spPr>
          <a:xfrm>
            <a:off x="1202895" y="2032001"/>
            <a:ext cx="7078498" cy="2585323"/>
          </a:xfrm>
          <a:prstGeom prst="rect">
            <a:avLst/>
          </a:prstGeom>
          <a:solidFill>
            <a:schemeClr val="bg2">
              <a:lumMod val="20000"/>
              <a:lumOff val="80000"/>
            </a:schemeClr>
          </a:solidFill>
          <a:ln>
            <a:solidFill>
              <a:schemeClr val="tx2">
                <a:lumMod val="50000"/>
              </a:schemeClr>
            </a:solidFill>
          </a:ln>
        </p:spPr>
        <p:txBody>
          <a:bodyPr wrap="square" rtlCol="0">
            <a:spAutoFit/>
          </a:bodyPr>
          <a:lstStyle/>
          <a:p>
            <a:pPr marL="285750" indent="-285750">
              <a:buFontTx/>
              <a:buChar char="-"/>
            </a:pPr>
            <a:r>
              <a:rPr lang="en-US" dirty="0" smtClean="0"/>
              <a:t>Trauma </a:t>
            </a:r>
            <a:r>
              <a:rPr lang="en-US" dirty="0"/>
              <a:t>injury accounts for 30% of all life years         lost in the U.S</a:t>
            </a:r>
            <a:r>
              <a:rPr lang="en-US" dirty="0" smtClean="0"/>
              <a:t>.</a:t>
            </a:r>
          </a:p>
          <a:p>
            <a:endParaRPr lang="en-US" dirty="0" smtClean="0"/>
          </a:p>
          <a:p>
            <a:pPr marL="285750" indent="-285750">
              <a:buFontTx/>
              <a:buChar char="-"/>
            </a:pPr>
            <a:r>
              <a:rPr lang="en-US" dirty="0"/>
              <a:t>$406 billion a year, including both health care costs        and lost </a:t>
            </a:r>
            <a:r>
              <a:rPr lang="en-US" dirty="0" smtClean="0"/>
              <a:t>productivity</a:t>
            </a:r>
          </a:p>
          <a:p>
            <a:endParaRPr lang="en-US" dirty="0" smtClean="0"/>
          </a:p>
          <a:p>
            <a:pPr marL="285750" indent="-285750">
              <a:buFontTx/>
              <a:buChar char="-"/>
            </a:pPr>
            <a:r>
              <a:rPr lang="en-US" dirty="0" smtClean="0"/>
              <a:t>Cause of Death: </a:t>
            </a:r>
          </a:p>
          <a:p>
            <a:pPr marL="742950" lvl="1" indent="-285750">
              <a:buFontTx/>
              <a:buChar char="-"/>
            </a:pPr>
            <a:r>
              <a:rPr lang="en-US" dirty="0" smtClean="0"/>
              <a:t>#</a:t>
            </a:r>
            <a:r>
              <a:rPr lang="en-US" dirty="0"/>
              <a:t>1 for age group 1-44, or 47% of all deaths in this age </a:t>
            </a:r>
            <a:r>
              <a:rPr lang="en-US" dirty="0" smtClean="0"/>
              <a:t>range</a:t>
            </a:r>
          </a:p>
          <a:p>
            <a:pPr marL="742950" lvl="1" indent="-285750">
              <a:buFontTx/>
              <a:buChar char="-"/>
            </a:pPr>
            <a:r>
              <a:rPr lang="en-US" dirty="0" smtClean="0"/>
              <a:t>#</a:t>
            </a:r>
            <a:r>
              <a:rPr lang="en-US" dirty="0"/>
              <a:t>3 as leading cause of death overall, across all age groups</a:t>
            </a:r>
          </a:p>
        </p:txBody>
      </p:sp>
      <p:sp>
        <p:nvSpPr>
          <p:cNvPr id="4" name="TextBox 3"/>
          <p:cNvSpPr txBox="1"/>
          <p:nvPr/>
        </p:nvSpPr>
        <p:spPr>
          <a:xfrm>
            <a:off x="4479832" y="6285420"/>
            <a:ext cx="4432367" cy="261610"/>
          </a:xfrm>
          <a:prstGeom prst="rect">
            <a:avLst/>
          </a:prstGeom>
          <a:noFill/>
        </p:spPr>
        <p:txBody>
          <a:bodyPr wrap="none" rtlCol="0">
            <a:spAutoFit/>
          </a:bodyPr>
          <a:lstStyle/>
          <a:p>
            <a:r>
              <a:rPr lang="en-US" sz="1100" dirty="0"/>
              <a:t>http://</a:t>
            </a:r>
            <a:r>
              <a:rPr lang="en-US" sz="1100" dirty="0" err="1"/>
              <a:t>www.nationaltraumainstitute.org</a:t>
            </a:r>
            <a:r>
              <a:rPr lang="en-US" sz="1100" dirty="0"/>
              <a:t>/home/</a:t>
            </a:r>
            <a:r>
              <a:rPr lang="en-US" sz="1100" dirty="0" err="1"/>
              <a:t>trauma_statistics.html</a:t>
            </a:r>
            <a:endParaRPr lang="en-US" sz="1100" dirty="0"/>
          </a:p>
        </p:txBody>
      </p:sp>
    </p:spTree>
    <p:extLst>
      <p:ext uri="{BB962C8B-B14F-4D97-AF65-F5344CB8AC3E}">
        <p14:creationId xmlns:p14="http://schemas.microsoft.com/office/powerpoint/2010/main" val="16050016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p:cNvPicPr>
            <a:picLocks noChangeAspect="1"/>
          </p:cNvPicPr>
          <p:nvPr/>
        </p:nvPicPr>
        <p:blipFill>
          <a:blip r:embed="rId3"/>
          <a:stretch>
            <a:fillRect/>
          </a:stretch>
        </p:blipFill>
        <p:spPr>
          <a:xfrm>
            <a:off x="655793" y="2750874"/>
            <a:ext cx="3444310" cy="3149083"/>
          </a:xfrm>
          <a:prstGeom prst="rect">
            <a:avLst/>
          </a:prstGeom>
          <a:ln>
            <a:solidFill>
              <a:srgbClr val="681417"/>
            </a:solidFill>
          </a:ln>
        </p:spPr>
      </p:pic>
      <p:sp>
        <p:nvSpPr>
          <p:cNvPr id="5" name="TextBox 4"/>
          <p:cNvSpPr txBox="1"/>
          <p:nvPr/>
        </p:nvSpPr>
        <p:spPr>
          <a:xfrm>
            <a:off x="803031" y="6017820"/>
            <a:ext cx="3160303" cy="246221"/>
          </a:xfrm>
          <a:prstGeom prst="rect">
            <a:avLst/>
          </a:prstGeom>
          <a:noFill/>
        </p:spPr>
        <p:txBody>
          <a:bodyPr wrap="none" rtlCol="0">
            <a:spAutoFit/>
          </a:bodyPr>
          <a:lstStyle/>
          <a:p>
            <a:r>
              <a:rPr lang="en-US" sz="1000" dirty="0"/>
              <a:t>http://</a:t>
            </a:r>
            <a:r>
              <a:rPr lang="en-US" sz="1000" dirty="0" err="1"/>
              <a:t>www.z-medica.com</a:t>
            </a:r>
            <a:r>
              <a:rPr lang="en-US" sz="1000" dirty="0"/>
              <a:t>/</a:t>
            </a:r>
            <a:r>
              <a:rPr lang="en-US" sz="1000" dirty="0" err="1"/>
              <a:t>firstResponder</a:t>
            </a:r>
            <a:r>
              <a:rPr lang="en-US" sz="1000" dirty="0"/>
              <a:t>/</a:t>
            </a:r>
            <a:r>
              <a:rPr lang="en-US" sz="1000" dirty="0" err="1"/>
              <a:t>Home.aspx</a:t>
            </a:r>
            <a:endParaRPr lang="en-US" sz="1000" dirty="0"/>
          </a:p>
        </p:txBody>
      </p:sp>
      <p:pic>
        <p:nvPicPr>
          <p:cNvPr id="6" name="Picture 5"/>
          <p:cNvPicPr>
            <a:picLocks noChangeAspect="1"/>
          </p:cNvPicPr>
          <p:nvPr/>
        </p:nvPicPr>
        <p:blipFill>
          <a:blip r:embed="rId4"/>
          <a:stretch>
            <a:fillRect/>
          </a:stretch>
        </p:blipFill>
        <p:spPr>
          <a:xfrm flipH="1">
            <a:off x="5375892" y="2750874"/>
            <a:ext cx="3212170" cy="3149083"/>
          </a:xfrm>
          <a:prstGeom prst="rect">
            <a:avLst/>
          </a:prstGeom>
          <a:ln>
            <a:solidFill>
              <a:srgbClr val="681417"/>
            </a:solidFill>
          </a:ln>
        </p:spPr>
      </p:pic>
      <p:sp>
        <p:nvSpPr>
          <p:cNvPr id="7" name="TextBox 6"/>
          <p:cNvSpPr txBox="1"/>
          <p:nvPr/>
        </p:nvSpPr>
        <p:spPr>
          <a:xfrm>
            <a:off x="5267828" y="6002236"/>
            <a:ext cx="3494432" cy="238527"/>
          </a:xfrm>
          <a:prstGeom prst="rect">
            <a:avLst/>
          </a:prstGeom>
          <a:noFill/>
        </p:spPr>
        <p:txBody>
          <a:bodyPr wrap="none" rtlCol="0">
            <a:spAutoFit/>
          </a:bodyPr>
          <a:lstStyle/>
          <a:p>
            <a:r>
              <a:rPr lang="en-US" sz="950" dirty="0"/>
              <a:t>http://</a:t>
            </a:r>
            <a:r>
              <a:rPr lang="en-US" sz="950" dirty="0" err="1"/>
              <a:t>commons.wikimedia.org</a:t>
            </a:r>
            <a:r>
              <a:rPr lang="en-US" sz="950" dirty="0"/>
              <a:t>/wiki/File:Syringe_Glove_01.jpg</a:t>
            </a:r>
          </a:p>
        </p:txBody>
      </p:sp>
      <p:sp>
        <p:nvSpPr>
          <p:cNvPr id="8" name="Circular Arrow 7"/>
          <p:cNvSpPr/>
          <p:nvPr/>
        </p:nvSpPr>
        <p:spPr>
          <a:xfrm>
            <a:off x="2108200" y="1234395"/>
            <a:ext cx="4902200" cy="3091021"/>
          </a:xfrm>
          <a:prstGeom prst="circularArrow">
            <a:avLst>
              <a:gd name="adj1" fmla="val 5196"/>
              <a:gd name="adj2" fmla="val 1230127"/>
              <a:gd name="adj3" fmla="val 20334498"/>
              <a:gd name="adj4" fmla="val 10869393"/>
              <a:gd name="adj5" fmla="val 14463"/>
            </a:avLst>
          </a:prstGeom>
          <a:ln>
            <a:solidFill>
              <a:srgbClr val="6814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64699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Coagulation 101</a:t>
            </a:r>
            <a:endParaRPr lang="en-US" dirty="0"/>
          </a:p>
        </p:txBody>
      </p:sp>
      <p:pic>
        <p:nvPicPr>
          <p:cNvPr id="3" name="Picture 2"/>
          <p:cNvPicPr>
            <a:picLocks noChangeAspect="1"/>
          </p:cNvPicPr>
          <p:nvPr/>
        </p:nvPicPr>
        <p:blipFill>
          <a:blip r:embed="rId3"/>
          <a:stretch>
            <a:fillRect/>
          </a:stretch>
        </p:blipFill>
        <p:spPr>
          <a:xfrm>
            <a:off x="1051412" y="1696876"/>
            <a:ext cx="7017971" cy="4668998"/>
          </a:xfrm>
          <a:prstGeom prst="rect">
            <a:avLst/>
          </a:prstGeom>
          <a:ln>
            <a:solidFill>
              <a:schemeClr val="tx2">
                <a:lumMod val="50000"/>
              </a:schemeClr>
            </a:solidFill>
          </a:ln>
        </p:spPr>
      </p:pic>
      <p:sp>
        <p:nvSpPr>
          <p:cNvPr id="4" name="TextBox 3"/>
          <p:cNvSpPr txBox="1"/>
          <p:nvPr/>
        </p:nvSpPr>
        <p:spPr>
          <a:xfrm>
            <a:off x="5277240" y="6375399"/>
            <a:ext cx="3665311" cy="246221"/>
          </a:xfrm>
          <a:prstGeom prst="rect">
            <a:avLst/>
          </a:prstGeom>
          <a:noFill/>
        </p:spPr>
        <p:txBody>
          <a:bodyPr wrap="none" rtlCol="0">
            <a:spAutoFit/>
          </a:bodyPr>
          <a:lstStyle/>
          <a:p>
            <a:r>
              <a:rPr lang="en-US" sz="1000" dirty="0"/>
              <a:t>http://</a:t>
            </a:r>
            <a:r>
              <a:rPr lang="en-US" sz="1000" dirty="0" err="1"/>
              <a:t>www.biosbcc.net</a:t>
            </a:r>
            <a:r>
              <a:rPr lang="en-US" sz="1000" dirty="0"/>
              <a:t>/</a:t>
            </a:r>
            <a:r>
              <a:rPr lang="en-US" sz="1000" dirty="0" err="1"/>
              <a:t>doohan</a:t>
            </a:r>
            <a:r>
              <a:rPr lang="en-US" sz="1000" dirty="0"/>
              <a:t>/sample/</a:t>
            </a:r>
            <a:r>
              <a:rPr lang="en-US" sz="1000" dirty="0" err="1"/>
              <a:t>htm</a:t>
            </a:r>
            <a:r>
              <a:rPr lang="en-US" sz="1000" dirty="0"/>
              <a:t>/</a:t>
            </a:r>
            <a:r>
              <a:rPr lang="en-US" sz="1000" dirty="0" err="1"/>
              <a:t>Hemostasis.htm</a:t>
            </a:r>
            <a:endParaRPr lang="en-US" sz="1000" dirty="0"/>
          </a:p>
        </p:txBody>
      </p:sp>
    </p:spTree>
    <p:extLst>
      <p:ext uri="{BB962C8B-B14F-4D97-AF65-F5344CB8AC3E}">
        <p14:creationId xmlns:p14="http://schemas.microsoft.com/office/powerpoint/2010/main" val="34800844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Coagulation 101</a:t>
            </a:r>
            <a:endParaRPr lang="en-US" dirty="0"/>
          </a:p>
        </p:txBody>
      </p:sp>
      <p:pic>
        <p:nvPicPr>
          <p:cNvPr id="8" name="Picture 7" descr="intrinsicPathwayDiagram.pdf"/>
          <p:cNvPicPr>
            <a:picLocks noChangeAspect="1"/>
          </p:cNvPicPr>
          <p:nvPr/>
        </p:nvPicPr>
        <p:blipFill rotWithShape="1">
          <a:blip r:embed="rId3">
            <a:extLst>
              <a:ext uri="{28A0092B-C50C-407E-A947-70E740481C1C}">
                <a14:useLocalDpi xmlns:a14="http://schemas.microsoft.com/office/drawing/2010/main" val="0"/>
              </a:ext>
            </a:extLst>
          </a:blip>
          <a:srcRect l="6197" t="24216" r="6837" b="5698"/>
          <a:stretch/>
        </p:blipFill>
        <p:spPr>
          <a:xfrm>
            <a:off x="654539" y="1722856"/>
            <a:ext cx="7952155" cy="4806463"/>
          </a:xfrm>
          <a:prstGeom prst="rect">
            <a:avLst/>
          </a:prstGeom>
        </p:spPr>
      </p:pic>
    </p:spTree>
    <p:extLst>
      <p:ext uri="{BB962C8B-B14F-4D97-AF65-F5344CB8AC3E}">
        <p14:creationId xmlns:p14="http://schemas.microsoft.com/office/powerpoint/2010/main" val="22676412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NanoParticles</a:t>
            </a:r>
            <a:r>
              <a:rPr lang="en-US" dirty="0" smtClean="0"/>
              <a:t>? </a:t>
            </a:r>
            <a:endParaRPr lang="en-US" dirty="0"/>
          </a:p>
        </p:txBody>
      </p:sp>
      <p:pic>
        <p:nvPicPr>
          <p:cNvPr id="3" name="Picture 2"/>
          <p:cNvPicPr>
            <a:picLocks noChangeAspect="1"/>
          </p:cNvPicPr>
          <p:nvPr/>
        </p:nvPicPr>
        <p:blipFill>
          <a:blip r:embed="rId3"/>
          <a:stretch>
            <a:fillRect/>
          </a:stretch>
        </p:blipFill>
        <p:spPr>
          <a:xfrm>
            <a:off x="380999" y="1828800"/>
            <a:ext cx="5743595" cy="4724399"/>
          </a:xfrm>
          <a:prstGeom prst="rect">
            <a:avLst/>
          </a:prstGeom>
          <a:ln>
            <a:solidFill>
              <a:srgbClr val="7A7A7A"/>
            </a:solidFill>
          </a:ln>
        </p:spPr>
      </p:pic>
      <p:sp>
        <p:nvSpPr>
          <p:cNvPr id="4" name="TextBox 3"/>
          <p:cNvSpPr txBox="1"/>
          <p:nvPr/>
        </p:nvSpPr>
        <p:spPr>
          <a:xfrm>
            <a:off x="6124594" y="2384425"/>
            <a:ext cx="2717800" cy="3170099"/>
          </a:xfrm>
          <a:prstGeom prst="rect">
            <a:avLst/>
          </a:prstGeom>
          <a:noFill/>
        </p:spPr>
        <p:txBody>
          <a:bodyPr wrap="square" rtlCol="0">
            <a:spAutoFit/>
          </a:bodyPr>
          <a:lstStyle/>
          <a:p>
            <a:pPr marL="285750" indent="-285750" algn="ctr">
              <a:buFontTx/>
              <a:buChar char="-"/>
            </a:pPr>
            <a:r>
              <a:rPr lang="en-US" sz="4000" dirty="0" smtClean="0">
                <a:solidFill>
                  <a:srgbClr val="FF0000"/>
                </a:solidFill>
              </a:rPr>
              <a:t>Surface Area</a:t>
            </a:r>
          </a:p>
          <a:p>
            <a:pPr algn="ctr"/>
            <a:endParaRPr lang="en-US" sz="2400" dirty="0" smtClean="0"/>
          </a:p>
          <a:p>
            <a:pPr marL="285750" indent="-285750" algn="ctr">
              <a:buFontTx/>
              <a:buChar char="-"/>
            </a:pPr>
            <a:r>
              <a:rPr lang="en-US" sz="2400" dirty="0" smtClean="0"/>
              <a:t>Potential for customization</a:t>
            </a:r>
          </a:p>
          <a:p>
            <a:pPr algn="ctr"/>
            <a:endParaRPr lang="en-US" sz="2400" dirty="0" smtClean="0"/>
          </a:p>
          <a:p>
            <a:pPr marL="285750" indent="-285750" algn="ctr">
              <a:buFontTx/>
              <a:buChar char="-"/>
            </a:pPr>
            <a:r>
              <a:rPr lang="en-US" sz="2400" dirty="0" smtClean="0"/>
              <a:t>Biocompatible</a:t>
            </a:r>
            <a:endParaRPr lang="en-US" sz="2400" dirty="0"/>
          </a:p>
        </p:txBody>
      </p:sp>
    </p:spTree>
    <p:extLst>
      <p:ext uri="{BB962C8B-B14F-4D97-AF65-F5344CB8AC3E}">
        <p14:creationId xmlns:p14="http://schemas.microsoft.com/office/powerpoint/2010/main" val="24993442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9078"/>
            <a:ext cx="8381260" cy="1054394"/>
          </a:xfrm>
        </p:spPr>
        <p:txBody>
          <a:bodyPr/>
          <a:lstStyle/>
          <a:p>
            <a:r>
              <a:rPr lang="en-US" dirty="0" smtClean="0"/>
              <a:t>How do SNP </a:t>
            </a:r>
            <a:r>
              <a:rPr lang="en-US" sz="2400" dirty="0" smtClean="0"/>
              <a:t>(Silica Nanoparticles) </a:t>
            </a:r>
            <a:r>
              <a:rPr lang="en-US" dirty="0" smtClean="0"/>
              <a:t>Work? </a:t>
            </a:r>
            <a:endParaRPr lang="en-US" dirty="0"/>
          </a:p>
        </p:txBody>
      </p:sp>
      <p:grpSp>
        <p:nvGrpSpPr>
          <p:cNvPr id="3" name="7 Grupo"/>
          <p:cNvGrpSpPr/>
          <p:nvPr/>
        </p:nvGrpSpPr>
        <p:grpSpPr>
          <a:xfrm>
            <a:off x="1332138" y="1828800"/>
            <a:ext cx="7332278" cy="4552950"/>
            <a:chOff x="3059832" y="3171378"/>
            <a:chExt cx="4752528" cy="3024336"/>
          </a:xfrm>
        </p:grpSpPr>
        <p:pic>
          <p:nvPicPr>
            <p:cNvPr id="4" name="Picture 2"/>
            <p:cNvPicPr>
              <a:picLocks noChangeAspect="1" noChangeArrowheads="1"/>
            </p:cNvPicPr>
            <p:nvPr/>
          </p:nvPicPr>
          <p:blipFill>
            <a:blip r:embed="rId3" cstate="print"/>
            <a:srcRect/>
            <a:stretch>
              <a:fillRect/>
            </a:stretch>
          </p:blipFill>
          <p:spPr bwMode="auto">
            <a:xfrm>
              <a:off x="3059832" y="3171378"/>
              <a:ext cx="4074014" cy="2921918"/>
            </a:xfrm>
            <a:prstGeom prst="rect">
              <a:avLst/>
            </a:prstGeom>
            <a:noFill/>
            <a:ln w="9525">
              <a:noFill/>
              <a:miter lim="800000"/>
              <a:headEnd/>
              <a:tailEnd/>
            </a:ln>
          </p:spPr>
        </p:pic>
        <p:cxnSp>
          <p:nvCxnSpPr>
            <p:cNvPr id="5" name="15 Conector recto"/>
            <p:cNvCxnSpPr/>
            <p:nvPr/>
          </p:nvCxnSpPr>
          <p:spPr>
            <a:xfrm flipV="1">
              <a:off x="6300192" y="5475634"/>
              <a:ext cx="1512168" cy="720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17 CuadroTexto"/>
            <p:cNvSpPr txBox="1"/>
            <p:nvPr/>
          </p:nvSpPr>
          <p:spPr>
            <a:xfrm rot="19977179">
              <a:off x="6603270" y="5834213"/>
              <a:ext cx="1132490" cy="338554"/>
            </a:xfrm>
            <a:prstGeom prst="rect">
              <a:avLst/>
            </a:prstGeom>
            <a:noFill/>
          </p:spPr>
          <p:txBody>
            <a:bodyPr wrap="none" rtlCol="0">
              <a:spAutoFit/>
            </a:bodyPr>
            <a:lstStyle/>
            <a:p>
              <a:r>
                <a:rPr lang="en-US" sz="1600" dirty="0" smtClean="0"/>
                <a:t>Wound site</a:t>
              </a:r>
              <a:endParaRPr lang="en-US" sz="1600" dirty="0"/>
            </a:p>
          </p:txBody>
        </p:sp>
      </p:grpSp>
      <p:sp>
        <p:nvSpPr>
          <p:cNvPr id="7" name="TextBox 6"/>
          <p:cNvSpPr txBox="1"/>
          <p:nvPr/>
        </p:nvSpPr>
        <p:spPr>
          <a:xfrm>
            <a:off x="381000" y="6313100"/>
            <a:ext cx="3551724" cy="276999"/>
          </a:xfrm>
          <a:prstGeom prst="rect">
            <a:avLst/>
          </a:prstGeom>
          <a:noFill/>
        </p:spPr>
        <p:txBody>
          <a:bodyPr wrap="none" rtlCol="0">
            <a:spAutoFit/>
          </a:bodyPr>
          <a:lstStyle/>
          <a:p>
            <a:r>
              <a:rPr lang="en-US" sz="1200" dirty="0" smtClean="0"/>
              <a:t>Diagram courtesy of Anna May and Damien </a:t>
            </a:r>
            <a:r>
              <a:rPr lang="en-US" sz="1200" dirty="0" err="1" smtClean="0"/>
              <a:t>Kudela</a:t>
            </a:r>
            <a:endParaRPr lang="en-US" sz="1200" dirty="0"/>
          </a:p>
        </p:txBody>
      </p:sp>
    </p:spTree>
    <p:extLst>
      <p:ext uri="{BB962C8B-B14F-4D97-AF65-F5344CB8AC3E}">
        <p14:creationId xmlns:p14="http://schemas.microsoft.com/office/powerpoint/2010/main" val="476442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Quickie Quiz 1</a:t>
            </a:r>
            <a:endParaRPr lang="en-US" dirty="0"/>
          </a:p>
        </p:txBody>
      </p:sp>
      <p:sp>
        <p:nvSpPr>
          <p:cNvPr id="4" name="TextBox 3"/>
          <p:cNvSpPr txBox="1"/>
          <p:nvPr/>
        </p:nvSpPr>
        <p:spPr>
          <a:xfrm>
            <a:off x="156309" y="1680307"/>
            <a:ext cx="8831384" cy="1409617"/>
          </a:xfrm>
          <a:prstGeom prst="rect">
            <a:avLst/>
          </a:prstGeom>
          <a:noFill/>
        </p:spPr>
        <p:txBody>
          <a:bodyPr wrap="square" rtlCol="0">
            <a:spAutoFit/>
          </a:bodyPr>
          <a:lstStyle/>
          <a:p>
            <a:pPr algn="ctr">
              <a:lnSpc>
                <a:spcPct val="120000"/>
              </a:lnSpc>
            </a:pPr>
            <a:r>
              <a:rPr lang="en-US" sz="2400" b="1" dirty="0" smtClean="0">
                <a:solidFill>
                  <a:schemeClr val="tx2">
                    <a:lumMod val="50000"/>
                  </a:schemeClr>
                </a:solidFill>
              </a:rPr>
              <a:t>Looking at the picture below, what would happen to the nanoparticle if you didn’t include PEG? Work with your neighbor to choose 1 answer and explain why you selected it. </a:t>
            </a:r>
            <a:endParaRPr lang="en-US" sz="2400" b="1" dirty="0">
              <a:solidFill>
                <a:schemeClr val="tx2">
                  <a:lumMod val="50000"/>
                </a:schemeClr>
              </a:solidFill>
            </a:endParaRPr>
          </a:p>
        </p:txBody>
      </p:sp>
      <p:grpSp>
        <p:nvGrpSpPr>
          <p:cNvPr id="5" name="7 Grupo"/>
          <p:cNvGrpSpPr/>
          <p:nvPr/>
        </p:nvGrpSpPr>
        <p:grpSpPr>
          <a:xfrm>
            <a:off x="345213" y="3367644"/>
            <a:ext cx="4108546" cy="2805895"/>
            <a:chOff x="3472554" y="3006392"/>
            <a:chExt cx="4339806" cy="3189322"/>
          </a:xfrm>
        </p:grpSpPr>
        <p:pic>
          <p:nvPicPr>
            <p:cNvPr id="6" name="Picture 2"/>
            <p:cNvPicPr>
              <a:picLocks noChangeAspect="1" noChangeArrowheads="1"/>
            </p:cNvPicPr>
            <p:nvPr/>
          </p:nvPicPr>
          <p:blipFill>
            <a:blip r:embed="rId3" cstate="print"/>
            <a:srcRect/>
            <a:stretch>
              <a:fillRect/>
            </a:stretch>
          </p:blipFill>
          <p:spPr bwMode="auto">
            <a:xfrm>
              <a:off x="3472554" y="3006392"/>
              <a:ext cx="4074014" cy="2921918"/>
            </a:xfrm>
            <a:prstGeom prst="rect">
              <a:avLst/>
            </a:prstGeom>
            <a:noFill/>
            <a:ln w="9525">
              <a:noFill/>
              <a:miter lim="800000"/>
              <a:headEnd/>
              <a:tailEnd/>
            </a:ln>
          </p:spPr>
        </p:pic>
        <p:cxnSp>
          <p:nvCxnSpPr>
            <p:cNvPr id="7" name="15 Conector recto"/>
            <p:cNvCxnSpPr/>
            <p:nvPr/>
          </p:nvCxnSpPr>
          <p:spPr>
            <a:xfrm flipV="1">
              <a:off x="6300192" y="5475634"/>
              <a:ext cx="1512168" cy="720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17 CuadroTexto"/>
            <p:cNvSpPr txBox="1"/>
            <p:nvPr/>
          </p:nvSpPr>
          <p:spPr>
            <a:xfrm rot="19977179">
              <a:off x="6603270" y="5834213"/>
              <a:ext cx="1132490" cy="338554"/>
            </a:xfrm>
            <a:prstGeom prst="rect">
              <a:avLst/>
            </a:prstGeom>
            <a:noFill/>
          </p:spPr>
          <p:txBody>
            <a:bodyPr wrap="none" rtlCol="0">
              <a:spAutoFit/>
            </a:bodyPr>
            <a:lstStyle/>
            <a:p>
              <a:r>
                <a:rPr lang="en-US" sz="1600" dirty="0" smtClean="0"/>
                <a:t>Wound site</a:t>
              </a:r>
              <a:endParaRPr lang="en-US" sz="1600" dirty="0"/>
            </a:p>
          </p:txBody>
        </p:sp>
      </p:grpSp>
      <p:sp>
        <p:nvSpPr>
          <p:cNvPr id="9" name="TextBox 8"/>
          <p:cNvSpPr txBox="1"/>
          <p:nvPr/>
        </p:nvSpPr>
        <p:spPr>
          <a:xfrm>
            <a:off x="4615617" y="3424850"/>
            <a:ext cx="4372075" cy="2308324"/>
          </a:xfrm>
          <a:prstGeom prst="rect">
            <a:avLst/>
          </a:prstGeom>
          <a:noFill/>
        </p:spPr>
        <p:txBody>
          <a:bodyPr wrap="square" rtlCol="0">
            <a:spAutoFit/>
          </a:bodyPr>
          <a:lstStyle/>
          <a:p>
            <a:pPr marL="342900" indent="-342900">
              <a:buAutoNum type="alphaLcPeriod"/>
            </a:pPr>
            <a:r>
              <a:rPr lang="en-US" dirty="0" smtClean="0"/>
              <a:t>The blood would clot immediately</a:t>
            </a:r>
          </a:p>
          <a:p>
            <a:endParaRPr lang="en-US" dirty="0" smtClean="0"/>
          </a:p>
          <a:p>
            <a:pPr marL="342900" indent="-342900">
              <a:buAutoNum type="alphaLcPeriod"/>
            </a:pPr>
            <a:r>
              <a:rPr lang="en-US" dirty="0" smtClean="0"/>
              <a:t>The blood would never clot</a:t>
            </a:r>
          </a:p>
          <a:p>
            <a:endParaRPr lang="en-US" dirty="0" smtClean="0"/>
          </a:p>
          <a:p>
            <a:pPr marL="342900" indent="-342900">
              <a:buAutoNum type="alphaLcPeriod"/>
            </a:pPr>
            <a:r>
              <a:rPr lang="en-US" dirty="0" smtClean="0"/>
              <a:t>The particle would become toxic to the body.</a:t>
            </a:r>
          </a:p>
          <a:p>
            <a:endParaRPr lang="en-US" dirty="0" smtClean="0"/>
          </a:p>
          <a:p>
            <a:pPr marL="342900" indent="-342900">
              <a:buAutoNum type="alphaLcPeriod"/>
            </a:pPr>
            <a:r>
              <a:rPr lang="en-US" dirty="0" smtClean="0"/>
              <a:t>Nothing- the SNP would work fine. </a:t>
            </a:r>
            <a:endParaRPr lang="en-US" dirty="0"/>
          </a:p>
        </p:txBody>
      </p:sp>
    </p:spTree>
    <p:extLst>
      <p:ext uri="{BB962C8B-B14F-4D97-AF65-F5344CB8AC3E}">
        <p14:creationId xmlns:p14="http://schemas.microsoft.com/office/powerpoint/2010/main" val="16624521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Quickie Quiz 1- Answer</a:t>
            </a:r>
            <a:endParaRPr lang="en-US" dirty="0"/>
          </a:p>
        </p:txBody>
      </p:sp>
      <p:sp>
        <p:nvSpPr>
          <p:cNvPr id="4" name="TextBox 3"/>
          <p:cNvSpPr txBox="1"/>
          <p:nvPr/>
        </p:nvSpPr>
        <p:spPr>
          <a:xfrm>
            <a:off x="156309" y="1680307"/>
            <a:ext cx="8831384" cy="1135182"/>
          </a:xfrm>
          <a:prstGeom prst="rect">
            <a:avLst/>
          </a:prstGeom>
          <a:noFill/>
        </p:spPr>
        <p:txBody>
          <a:bodyPr wrap="square" rtlCol="0">
            <a:spAutoFit/>
          </a:bodyPr>
          <a:lstStyle/>
          <a:p>
            <a:pPr algn="ctr">
              <a:lnSpc>
                <a:spcPct val="120000"/>
              </a:lnSpc>
            </a:pPr>
            <a:r>
              <a:rPr lang="en-US" sz="1900" b="1" dirty="0" smtClean="0"/>
              <a:t>Looking at the picture below, what would happen to the nanoparticle if you didn’t include PEG? Work with your neighbors to choose 1 answer and explain why you selected it. </a:t>
            </a:r>
            <a:endParaRPr lang="en-US" sz="1900" b="1" dirty="0"/>
          </a:p>
        </p:txBody>
      </p:sp>
      <p:pic>
        <p:nvPicPr>
          <p:cNvPr id="6" name="Picture 2"/>
          <p:cNvPicPr>
            <a:picLocks noChangeAspect="1" noChangeArrowheads="1"/>
          </p:cNvPicPr>
          <p:nvPr/>
        </p:nvPicPr>
        <p:blipFill>
          <a:blip r:embed="rId3" cstate="print"/>
          <a:srcRect/>
          <a:stretch>
            <a:fillRect/>
          </a:stretch>
        </p:blipFill>
        <p:spPr bwMode="auto">
          <a:xfrm>
            <a:off x="381000" y="3168534"/>
            <a:ext cx="4190972" cy="2793287"/>
          </a:xfrm>
          <a:prstGeom prst="rect">
            <a:avLst/>
          </a:prstGeom>
          <a:noFill/>
          <a:ln w="9525">
            <a:noFill/>
            <a:miter lim="800000"/>
            <a:headEnd/>
            <a:tailEnd/>
          </a:ln>
        </p:spPr>
      </p:pic>
      <p:sp>
        <p:nvSpPr>
          <p:cNvPr id="9" name="TextBox 8"/>
          <p:cNvSpPr txBox="1"/>
          <p:nvPr/>
        </p:nvSpPr>
        <p:spPr>
          <a:xfrm>
            <a:off x="4615617" y="2945610"/>
            <a:ext cx="4372075" cy="3016211"/>
          </a:xfrm>
          <a:prstGeom prst="rect">
            <a:avLst/>
          </a:prstGeom>
          <a:noFill/>
        </p:spPr>
        <p:txBody>
          <a:bodyPr wrap="square" rtlCol="0">
            <a:spAutoFit/>
          </a:bodyPr>
          <a:lstStyle/>
          <a:p>
            <a:pPr marL="342900" indent="-342900">
              <a:buAutoNum type="alphaLcPeriod"/>
            </a:pPr>
            <a:r>
              <a:rPr lang="en-US" sz="3200" dirty="0" smtClean="0">
                <a:solidFill>
                  <a:schemeClr val="tx2">
                    <a:lumMod val="75000"/>
                  </a:schemeClr>
                </a:solidFill>
              </a:rPr>
              <a:t>The blood would clot immediately</a:t>
            </a:r>
          </a:p>
          <a:p>
            <a:endParaRPr lang="en-US" dirty="0" smtClean="0"/>
          </a:p>
          <a:p>
            <a:pPr marL="342900" indent="-342900">
              <a:buAutoNum type="alphaLcPeriod"/>
            </a:pPr>
            <a:r>
              <a:rPr lang="en-US" dirty="0" smtClean="0"/>
              <a:t>The blood would never clot</a:t>
            </a:r>
          </a:p>
          <a:p>
            <a:endParaRPr lang="en-US" dirty="0" smtClean="0"/>
          </a:p>
          <a:p>
            <a:pPr marL="342900" indent="-342900">
              <a:buAutoNum type="alphaLcPeriod"/>
            </a:pPr>
            <a:r>
              <a:rPr lang="en-US" dirty="0" smtClean="0"/>
              <a:t>The particle would become toxic to the body.</a:t>
            </a:r>
          </a:p>
          <a:p>
            <a:endParaRPr lang="en-US" dirty="0" smtClean="0"/>
          </a:p>
          <a:p>
            <a:pPr marL="342900" indent="-342900">
              <a:buAutoNum type="alphaLcPeriod"/>
            </a:pPr>
            <a:r>
              <a:rPr lang="en-US" dirty="0" smtClean="0"/>
              <a:t>Nothing- the SNP would work fine. </a:t>
            </a:r>
            <a:endParaRPr lang="en-US" dirty="0"/>
          </a:p>
        </p:txBody>
      </p:sp>
    </p:spTree>
    <p:extLst>
      <p:ext uri="{BB962C8B-B14F-4D97-AF65-F5344CB8AC3E}">
        <p14:creationId xmlns:p14="http://schemas.microsoft.com/office/powerpoint/2010/main" val="311761461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10135</TotalTime>
  <Words>1742</Words>
  <Application>Microsoft Macintosh PowerPoint</Application>
  <PresentationFormat>On-screen Show (4:3)</PresentationFormat>
  <Paragraphs>160</Paragraphs>
  <Slides>19</Slides>
  <Notes>18</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Grid</vt:lpstr>
      <vt:lpstr>Nanoparticles and Blood Coagulation </vt:lpstr>
      <vt:lpstr>The Big Picture</vt:lpstr>
      <vt:lpstr>The Big Picture</vt:lpstr>
      <vt:lpstr>Blood Coagulation 101</vt:lpstr>
      <vt:lpstr>Blood Coagulation 101</vt:lpstr>
      <vt:lpstr>Why NanoParticles? </vt:lpstr>
      <vt:lpstr>How do SNP (Silica Nanoparticles) Work? </vt:lpstr>
      <vt:lpstr>Quickie Quiz 1</vt:lpstr>
      <vt:lpstr>Quickie Quiz 1- Answer</vt:lpstr>
      <vt:lpstr>Quickie Quiz 1- Explanation</vt:lpstr>
      <vt:lpstr>Quickie Quiz 2</vt:lpstr>
      <vt:lpstr>Quickie Quiz 2- Explanation</vt:lpstr>
      <vt:lpstr>How do SNP Work? </vt:lpstr>
      <vt:lpstr>How do SNP work? </vt:lpstr>
      <vt:lpstr>How do SNP Work?</vt:lpstr>
      <vt:lpstr>PowerPoint Presentation</vt:lpstr>
      <vt:lpstr>Quickie Quiz 3</vt:lpstr>
      <vt:lpstr>Quickie Quiz 3- Answers</vt:lpstr>
      <vt:lpstr>A Big Thanks to…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Nanoparticles and blood coagulation </dc:title>
  <dc:creator>nesland megan</dc:creator>
  <cp:lastModifiedBy>nesland megan</cp:lastModifiedBy>
  <cp:revision>97</cp:revision>
  <dcterms:created xsi:type="dcterms:W3CDTF">2013-07-01T21:56:33Z</dcterms:created>
  <dcterms:modified xsi:type="dcterms:W3CDTF">2014-07-07T18:12:36Z</dcterms:modified>
</cp:coreProperties>
</file>