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70" r:id="rId12"/>
    <p:sldId id="257" r:id="rId13"/>
    <p:sldId id="264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2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0C2A-E716-48F1-9E32-8D5516F8E7F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A67F-1723-442E-94B2-ABB330AF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hv5Yt3QLt_UctM&amp;tbnid=N-uiJGu995oI6M:&amp;ved=0CAUQjRw&amp;url=http://archive.constantcontact.com/fs127/1102651109039/archive/1111528948550.html&amp;ei=-ctuUpSSK6GcjALu0QE&amp;bvm=bv.55123115,d.cGE&amp;psig=AFQjCNGR0dJd7G7JTCoAUKdw_TZUxbZuxw&amp;ust=13830792721018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google.com/url?sa=i&amp;rct=j&amp;q=&amp;esrc=s&amp;frm=1&amp;source=images&amp;cd=&amp;cad=rja&amp;docid=i0ZReAYYjPBR1M&amp;tbnid=BJ_MJCItiE5j2M:&amp;ved=0CAUQjRw&amp;url=http://www.fun-in-ventura.com/bike-trail.html&amp;ei=M8xuUqvCCOqFiQKDpoDICA&amp;bvm=bv.55123115,d.cGE&amp;psig=AFQjCNFzPIIsV-CqViW2iHx8yPz-3iXkJw&amp;ust=1383079324377254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yWMip6xKwYmHBM&amp;tbnid=xEIjo4Dn5QSDAM:&amp;ved=0CAUQjRw&amp;url=http://www.ozcoasts.gov.au/indicators/turbidity.jsp&amp;ei=afJuUuuVKoOfjALcq4Bw&amp;bvm=bv.55617003,d.cGE&amp;psig=AFQjCNE1nph4uwNeMBJqL7CUVtGhRxREWA&amp;ust=138308900155025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NHjtiMxdBe1QM&amp;tbnid=gS82404fhsl-GM:&amp;ved=0CAUQjRw&amp;url=http://www.lincoln.ne.gov/city/pworks/watrshed/educate/pollutants/&amp;ei=g_NuUvXyKOifiQLbqoHoAQ&amp;psig=AFQjCNEH-mVMr0mrzygRUz-j2Gnkh14vIg&amp;ust=1383089352723943" TargetMode="External"/><Relationship Id="rId5" Type="http://schemas.openxmlformats.org/officeDocument/2006/relationships/image" Target="../media/image19.gif"/><Relationship Id="rId4" Type="http://schemas.openxmlformats.org/officeDocument/2006/relationships/hyperlink" Target="http://www.google.com/url?sa=i&amp;rct=j&amp;q=&amp;esrc=s&amp;frm=1&amp;source=images&amp;cd=&amp;cad=rja&amp;docid=eLf785_Kc5huFM&amp;tbnid=BmYyfqMZwI9WjM:&amp;ved=0CAUQjRw&amp;url=http://www.gvsu.edu/wri/education/instructor-s-manual-turbidity-10.htm&amp;ei=nfJuUv3QPLDRigL0zYHYCw&amp;bvm=bv.55617003,d.cGE&amp;psig=AFQjCNE1nph4uwNeMBJqL7CUVtGhRxREWA&amp;ust=13830890015502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frm=1&amp;source=images&amp;cd=&amp;cad=rja&amp;docid=fsxlwluPPhl_mM&amp;tbnid=yoctYO9e97L-CM:&amp;ved=0CAUQjRw&amp;url=http://wetlandinfo.ehp.qld.gov.au/wetlands/ecology/aquatic-ecosystems-natural/riverine/background/turbidity.html&amp;ei=nfZuUpWVO4GUiQLJ4oDgBw&amp;psig=AFQjCNH8wGwWE_UFaJ6pAJRC51iwAxBWBw&amp;ust=138309015041001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docid=MJ0iP1nMSSEDTM&amp;tbnid=nSH4ozEr9MehbM:&amp;ved=0CAUQjRw&amp;url=http://www.trrp.net/restore/compliance/turbidity/&amp;ei=MPduUqOHLsS5iwL76IHwDQ&amp;psig=AFQjCNHQklWMF749q0rwI8Jfe2AyEyevjg&amp;ust=138309029479177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Jl4-ASBKBFg9TM&amp;tbnid=0U-oDrP4FwfcvM:&amp;ved=0CAUQjRw&amp;url=http://epistimograph.blogspot.com/2011/04/blue-waters-of-mediterranean.html&amp;ei=0PNuUorQKaqsiAL4joHADg&amp;psig=AFQjCNHkKCz_XvpR_v-RdbEBKcwwI5EsNg&amp;ust=138308946293546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fqf81mgg79sEiM&amp;tbnid=uq3iyy0Uef4NjM:&amp;ved=0CAUQjRw&amp;url=http://www.allposters.com/-sp/Aerial-View-of-Ventura-Point-Ventura-River-and-Emma-Wood-State-Beach-California-Posters_i3247568_.htm&amp;ei=gtBuUvC2EumwiQK4kYDIAQ&amp;bvm=bv.55617003,d.cGE&amp;psig=AFQjCNGhn3G76pwcSWjzcmh8VqBFOVZ2MA&amp;ust=138308037531819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docid=ViDlOxiUoawLIM&amp;tbnid=OEXVZPy-pIa0GM:&amp;ved=0CAUQjRw&amp;url=http://www.primack.net/animals/zooplankton.htm&amp;ei=phBoUo7WJqmZiALf2YHICQ&amp;psig=AFQjCNEOB5U8OfRXHwj_279IeY1BB702xA&amp;ust=13826381119431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IZV1JbieFSv4BM&amp;tbnid=3MRmTa_1C0UfOM:&amp;ved=0CAUQjRw&amp;url=http://www.ovlc.org/2012/01/coordinating-a-watershed-by-ovlcs-ventura-river-watershed-coordinator-lorraine-walter/&amp;ei=R9FuUrDfHcKViQKK3oHACg&amp;bvm=bv.55617003,d.cGE&amp;psig=AFQjCNGhn3G76pwcSWjzcmh8VqBFOVZ2MA&amp;ust=138308037531819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_VY4CIImX7ZYM&amp;tbnid=AQpYbzZf1wi5MM:&amp;ved=0CAUQjRw&amp;url=http://www.marinebio.net/marinescience/03ecology/mlecosystem.htm&amp;ei=HNhuUqrbD4WtigLcj4HABw&amp;bvm=bv.55617003,d.cGE&amp;psig=AFQjCNGD1t4saDPGt0bTsPlAqk629CsNYw&amp;ust=1383082380489574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frm=1&amp;source=images&amp;cd=&amp;cad=rja&amp;docid=O_VY4CIImX7ZYM&amp;tbnid=BAKz36mgMlktJM:&amp;ved=0CAUQjRw&amp;url=http://www.marinebio.net/marinescience/03ecology/mlecosystem.htm&amp;ei=XthuUuOaMMSBiwLktoHgAw&amp;psig=AFQjCNGD1t4saDPGt0bTsPlAqk629CsNYw&amp;ust=1383082380489574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frm=1&amp;source=images&amp;cd=&amp;cad=rja&amp;docid=lVUifaLXHVAJrM&amp;tbnid=ckKZHNo8bS9dTM:&amp;ved=0CAUQjRw&amp;url=http://www.ecy.wa.gov/programs/wq/plants/management/joysmanual/streamdo.html&amp;ei=odluUtvlL8GligLsooGQBQ&amp;psig=AFQjCNFY0_k-XlZp-mDckaigTJKhsKgIPQ&amp;ust=138308277863068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frm=1&amp;source=images&amp;cd=&amp;cad=rja&amp;docid=GLucmTojTSfyJM&amp;tbnid=11A4RE_ZS8rqBM:&amp;ved=0CAUQjRw&amp;url=http://www.water-research.net/Watershed/dissolvedoxygen.htm&amp;ei=NNpuUpL_M8vliwLj64G4Dg&amp;psig=AFQjCNFY0_k-XlZp-mDckaigTJKhsKgIPQ&amp;ust=138308277863068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lants.ifas.ufl.edu/manage/videos#FactorsThatDecreaseDissolvedOxygenInWat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jeHPwcnNa4ugM&amp;tbnid=8GVvarYPHpM2kM:&amp;ved=0CAUQjRw&amp;url=http://www.filtersfast.com/articles/How-to-buy-an-aquarium-filter.php&amp;ei=UOFuUrnSB-LIigLhkICwDg&amp;bvm=bv.55617003,d.cGE&amp;psig=AFQjCNHP0tzSwXXzyMgSllWJCf680cYIDA&amp;ust=1383084337743779" TargetMode="External"/><Relationship Id="rId2" Type="http://schemas.openxmlformats.org/officeDocument/2006/relationships/hyperlink" Target="http://www.ncsu.edu/sciencejunction/depot/experiments/water/lessons/np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gUiVLHg3PTdQZM&amp;tbnid=0v1H9SVlzZN8_M:&amp;ved=0CAUQjRw&amp;url=http://www.a2gov.org/government/publicservices/water_treatment/Pages/faq.aspx&amp;ei=9vFuUoOOPMePiALnkoGABw&amp;bvm=bv.55617003,d.cGE&amp;psig=AFQjCNE1nph4uwNeMBJqL7CUVtGhRxREWA&amp;ust=138308900155025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frm=1&amp;source=images&amp;cd=&amp;cad=rja&amp;docid=D1p1izNXOHpw_M&amp;tbnid=PnbIvEzPRmn9bM:&amp;ved=0CAUQjRw&amp;url=http://www.ourlake.org/html/turbidity.html&amp;ei=1ttvUtmKCurmiAKvrYHgCA&amp;bvm=bv.55123115,d.cGE&amp;psig=AFQjCNGDTDqBxEdGLIxDIUC079UsqrOOWA&amp;ust=13831488758583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Lab: Plankton Sampling and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0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Ventura Pier, Harbor and Estuary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VFBUUGBUVFxcYGBcXFxcYFRgWFxcXFxcYHSYfHBojGhcXHy8gIycpLCwsFx4xNTAqNSYrLCkBCQoKDgwOGg8PGiwkHCQsLCwsLCwsLCwsLCw0LCwsLCwsLCwsKSksLCwsLCwsLCwsLCwsLCwsLCwsLCwsLCwsLP/AABEIAKABOwMBIgACEQEDEQH/xAAbAAAABwEAAAAAAAAAAAAAAAAAAQIDBAUGB//EAEsQAAIBAgQCBgUJBgQDBwUAAAECEQADBBIhMQVBBhMiUWGRMnGBofAUFRYjQlKxwdEHM2KSouEkQ1OCctLiJVRjk7LC8Rc0NYOj/8QAGgEBAQEBAQEBAAAAAAAAAAAAAQACAwQFBv/EACoRAAIBAwMEAgICAwEAAAAAAAABEQIDEhMhURQxQWEEobHwgdFSkcEi/9oADAMBAAIRAxEAPwDqApQpANGDX5bI+niOA0YNImjmrIMRwGjBpvNSppyLEWDRzSM1HmpkIFzRzTeajzVtMIFzQmkBqPNWpKBc0M1ImjmtZBAvNRzTc0c05BAuaOabmjmnIIFzR03mo81WRQLoTSM1HNWQQKoUmaGanIoFTRzSZoTVJQKmhmpM0JoyCBU0JpM0JqyGA6FJmhNWRQKoUmaE0ZFAqimkzQmrIYFTQmkzRTRkUC5oTSJopoyKCvBowaZDUoNXiPdiO5qVNMh6PNWgxHc1HmpvNRhqUzMDk0c03NEbkeYHmYHvrUhA9NGDTQNHmrUhA5NHNN5qMNTIQOTRzTWajzUyZgcmjmm5o5qkIHJoTTc0eamSgcmhNN5qPNVIQLmjmmwaE1ZBA5NDNSM1DNVkUC5oTSM1DNVJQLJoTSM1DNVJQOTQzU3moZqpKBeahmpvNQzUSWI5moppvNQzVSOI5NFNIzUWaiSgcmhNN5qGaqRgcmizU3NCaJLErA9GHqMLtH1tcYPpYErNR5qjdbR9bSZwJIajzVH6yjFykzgSM1QuKYkqbCj7d+2vsC3Lh/8AQKe6youPt5jaaY6q6rxEzmDWt+UdZPsrS77mXQyzDUeao/WUYuVBgSM1HnqP1lH1lIYkjNR5qj9ZRi5SZxJAahmpjPRyfHyqDEfzUeao5eN9Ki3OM2V3vWx/uX8qUm+xl0llmo81VY49Y/1rf8wqNiellhNAxc/wCR5mB5Gtq3W9kmZcIvc1ANWPv9ODPYtCO92M+S/rVLjONXrpOe40H7IJVf5R+c13p+JcffY5uulHS6g4rjti2Sr3VDDddWI9YUGK5qPVQBrsvhcszqI3zdMMOPtOfVbb84qO3Ti1rFu4e70BP9WlYqaGat9JR7LUN1a6aWCO0LiHuy5vepNLbphh+9z/APrb86wU0JqfxKPZZnQV6VYY/wCZHrRx/wC2nF6R4c/5ye2R+IrnWahmrPR0+GxzR0uxxiy85btsxv2gI/mjzp5MWjCQ6EHmGUjXxmuWlqST4fhWX8PhjmjqL8QtghTcQE6AFlknuiafBrlGbwp61jHUQruo7lZlHkDWX8N+GOaOoZqGeucWuP31EC7cjxOb3tNH9IMR/rXPOufSV8oc6To2eizVzocfxH+tc859xqRa6V4gbsG8GVfPsgGh/Er9DlSb3PRZ6563SO+WzdawPcIC/wAsR7qH0iv/AOq/9P6VdJXyhypLAcTbuFKHE27h51VgmlSa+j0lrg8HW3v8iyt8UY8huw37iRTnzk3cPOqi2hBJzMQeWkDviBPvp0MaOktcGutvc/gtBxJu4ef9qP5ybu9/9qq81NG4wMyQAHbbSF7MeuTPsq6S1wS+be5+kXfzke73/wBqRieInLtzTn3OnhVPg8TnLANmNs5XgEQx1ymRyEa+rel4m5ownXsnydQaOktcD1t6Yn6RefOJ7vf/AGoxxE93x5VWXJU66a8xHeefgCfYaZwmLF1A9s5laYMETBKmAddwaukt8F1t3n6Rd/OB7vjyofOB7vjyqmBOaZn8NmnXwy9+ktPKHsxq6S3wXW3efpFqOIHu+PKj+Xnu+PKqoMfiaOT8GrpLfAdbd5+kScZcuvor5F2gTJ/3RI9lVvzD/EPfUqTRya602qaFCOdXyK6nLIn0f72HkaMdH/4h5Gpcn4mlAmtY+zGqyJ9H/wCIeTUB0f8A4h5GpeY+Xj+Pu86UWPwasfZarIX0e/iH8rUf0eH3x/K1TAx+JoZjVj7LVZE+jw++P5WofR4ffH8rVLzHuNHJqx9lqsh/R4ff/pND6PD7/wDSamAmhmNWPsdVkP6PL9/+k/rQ+jw+9/Sf1qXmNAuasS1aiJ9Hx97+k/rQ+jy/eP8AKf1qXnNAuasS1aiJ9H1+/wD0/wB6H0fX75/l/wCqpRc91DPRiOrURfo+v3z/AC/9VH9H0+8f5f8AqqSSfiKEn4irEtWojfMCfeP8v/VQ+YE+8f5R+tSM57ooSfD3UYlq1DHzAn3j/KP1ofMCfePkP1p+T4UBPxFWI6tQz8w2/vN5LR/MNv7zeS/rTk/Eijk0YDq1FL1lKF340ownxp+tAWviPxgfHfXoPJIQu/pSzdPwKPLHI/Huo45/HuqGSq6UJcbCXBbnN2WMHL2EIZ5M/dB0HdWAvccuXRFx3ecp7Vx2gq+aRJ5yZ9h5CuncRt/UXd/3V3kfuNXNMVg83WlVzkXcS6gQNnUZT/CAM0aelXKtpHr+OnVKQbcZvEyL1xSYntvmJAABJnX2+rupVji11FZescqxYkZ7glmbMxJVh2jEEmd6jcXsqLjG2MqTbRR45CrNB1gvbc786iZTroNI9cmB+JAoTR1dLRPbEmNQe/d29HSdTGhnzqRg+KYgmBduEQNDfuWwIIOhzKBp7Naqblpl3WNidRoGCMJjvDr50iziipBBKnWCCRuIMesVKO5VT2aLvE4DFLaeT9WdHAxCPILkgZVuEsMzzsdWJ5muk8Ks3BZtq2rIio2uaCBESNNBArkK8SbJEkqI74Bkkc4Gx8qfGOuJIYQRDHNbWQGiCcyyAezHLXxrS7nOunJQdfsKY2iYY+l6RAzfltQv3yFJn0QTyjT18h+Vckw/SO4k9od+7AieQysIHgKcbpLdLsc7EOArKXuFSFzRIL+Pq8KZOekdZtggRO3iW595MmhevQDrsCec6D4/tXJLvSK+YBuuQAFjNHotI2GnoqNO7xNW/wBOrwOpJQjKezazbkTJsiezp3855UyjOmzoqZhOpOp5DmZgQNht30rrG9Q8d/brFc6t9O7qWQJD3FSMzIpE6drRgSY11BkiTzp61+0G6sStq5BYMSrLEkQRlcyAAfONYEUoNOo3lkkkmdCSO4yrMCdNTIgeGUU7mI+CaxmF6dalWW127l0Bu2otjQjPuSpObUHMO46VKwfTxGRS1u2pIkp14UggNIym3schIEn0l1qlA6KuDUu0bk7ge8CkpmyiSpaFmJiY7Uc4naapH6U2jHYzFWU6XcOZyMxMS4MEW21jmp5imMH00VrVl7ltlLllulQrBMqXjmSDJ1tGZGgB1OhKWNUdjSZvEbxz/v8ABpFy40Spk6wNp0JAk6AabnxqHhekeHuKHUXCDEHqb3eyj0Ubmrc+RpNzjuHLoDcCxmJDLdWAVYKe1bB1YrH/ABCoIfBZE+Pq2n170QPj7NPyqKnGsMTpfw8+N9F9WjfHnTwx+HOgv2D4dbaPt0b4ioNxZuxuR7vb7aQt4EnUxG40G5GXNMGIBqRYRWMh7bf8JQ/gaRg7JyJMy2YDTeCSco3IA10mgpCzeP4+e9F4/p8CgblvrDbzrnyi4VzAdnM6zqdYKNPdGvKXhY3ggwQORIMBh6jDKdeRB5inYpYw3rA1G4ManfUjak2bwdQwntAEAiCAd5U6gzpHhTuKw5WJAMvbHPSXUHfnqNKdXDzr2T46HTbcjw+IoLLYjq0bH1aR7+VDOO88uXx41I6gDTTX/hG/PbX+1GLJ8NPAd3hVsWTIwPj7qabEqGAJHakDtCWIGY5dNQBUpMPJ1/8ATz8RmAim7doMWJQSrkCVWR9WmoJJ3nkdatiyEKeXa9g/SlBhOpPPkTPhzqQcLAE8/V5iKUbHeDpGyrB8Zk0bFkyLOo8fP1a0YA5s889W/SpBtAbeQB8oG5pPUjub+urYcmVYZNJkc9aSSnjr3c9t4qWtv2e8fHrpXVHmP18e+mTmMoF7m19X5GiDJrqZ7tNPIk0+bXeDrufw75py3hR3e2F19sVSRV8QxCCxeJbQWbp//mw2Jmua28YAtxl1ztiWTTX63JbSQdN4J8PKuscSwoa1cU6h0ZDv9pSu48DXFsaXtXHtglQrOkA6AHQj2jf11itZKD1/Gqxcj2OxIZs2wdrbKvcqh0GvedT7aetknXl8pURP3j+ZBPsqpZTMHfQ/p7iKcDwQdOyQwHjpt5a1h0T2PRTcae/73JeIxTZNYJYw3P0LNtAfJj7fVSsNeN244CSbilQoYDTrFuaFtyI93gRUOzcJ0AmM7HvggBp8Iq24VdNhbjlAcqYe4p0BAZwoPjmW4w07taaaYCu5PkjcTsHqkIRkBt4eJYPmzfKMrAzKg5SMv8OsaVMt4si7iAbZk4VrJALApkS2M5yKpPoj0oBzSc32otnDO6C2TI+T9cumy2ExBA0Ogzl9/wCx0Fm9cOJxjswTNgr49EaomW1l7RGuZImSdNJ2re8nNxBT4PGZSjGQB1YZ2Q3FAa1kAKsuXLodANRyuQKauBTZZxZgfKuzdFs5ArSTajRdgrZI2n0djdcCtZrozBWC43B2CCls5l/xCMIhiQQI0ka89KpntJ83lgih/lTAOPSFsYcsbc/dmDE/jT4DyK4hgkW/fVBnCrijLAWoKXLmVhbBXIQirCd+mU7VCxGGAw4uAiesZN3nKA3pArlI9GCpWNZUyCNVd6P4Z8bfRV+rXD426q2y0B0xGIW1ov2QgTTYwJ3rO/NinAreDNnZ8QrL9nLatW3Q7amXYb92gqZJyPcR4MqF8jM6iyb3ZzMqjNbSCxtqSBm1JVBqO13os8CZsK+ILEBCg9AFO3GrOHlD2tJTKdBmnSr/AKUcHQuvVXDcjAPeYtczEZDJQZAOQMKZFQMDgrowF4qMwR7RnO2VS5RfRgJmIgT6UHuq2CdisxXB7ltLDkEDEiULIyL7GOjjXcco76abCuMk5T1qF1MwIgkg5ogiY21kRIINXWMw9y2vDm6rKrZHS5k63Octrs9TnKsQMpiFLZoMxNMLjbtm7g7oS5bIsAW7gF3O46vJmXrbpDKswACtsiRkAJBoQyVeNs3LTPbdSptkBlkHKSGYaAkHQk6TGtN27jFSQpKqBJCyEDHTMQNJMgSRM+ypz49P8SWBz3LisM1tEWGs4lXDW1GVDNxCMuk66RpIwmPtm1fVwt1jYtqj3UunqyllVHVldVcZABmBWEHaI0NCGSnw+NKei5We5iNYaJ18ff41ItcZuq2dbjqwEAhpMAow35AqPIVbWeIhLejW7vWYA2mF1GzWoLQtkzEgRlbQRMyRrXXXX5FaASxJ61WcH66Vv22BYZdOy2UGTK5toiiCCsdIL6EFb1zWQ2ZmYbMux27Nxxp3mnLXSC6HzFlbR1hgWUdZlDQCYBIRdfCrHpVw4Lg8JdGCbDFktqbwZGt3x1KlSAp7LmGYys6mSaqMecP1eDyAhshGJjNJbrfSEyP3Z0gcqi7k290gLoVa3aOYWlJ6pSRlLAkEtIMH26bVW3b0vmygelGUBdM2mgPd46d+gqVewWGfHdVYuMcM1wKlwlQ2QiZJuhFHakdqPwqHxLBi0bmV1bJde0ACGJAGYPnUZCDtodx3Vbkh9OKOrOVZhnDIYa4sr2oHYYH7RMGRPfrNjwjpDdsIy27pQtkhuvZAIsFFlXQg5SF7uSjSDUXi3R5rKZ85jqsPeAfJbZhiSw7CC4xYArMxMakDSagBiubcSFnxgtHkKtyhM1nDuml1LaB7l1ygtNIu4aew5IhGsl84ATdiRllpBilcB6W37NgIr3SVkzlw1wZ7lyR6Y6yO1tO5MQKz1vgd4kAKJIc+kB6HXk7+GHueQ76Yfhbiyt4oOrZ1tBpX02ti6Fjf0CDMR41FFJv8V+0S9bHaLauyDrcGqyE0YFkxABYHQr7+VMY/p9cexcNvJmNowy4S6hVmOV4udewXKDIcjeNOdZJ+jGJS0182CLVtmVnGSAUfqmGjSYcRp69qg27twLpnytNvTMFJ0OTTQmCDl8RVJnClnS7HT4iA5wmhW2TctYpDHVyXYAsBLAiImdYjZ7A9OZJ0wYzs7fv71sDKEQD9wdGAzDv1muZPxO7Es92Hh5L3O0ySA0k9ojbNrG2lNHGEkkmZgkzJme868qi06Tp979papE4YMWQXOxfRoDA6FerUBgBt4VZfTL0mOGMIudmS/hX7JnUDrBJ7J7I127xPHTcBn1j8u4eFKN0a6kajmdtKC0qTq3CP2hM4e5cwpWwql1e2bVxsmZtbiM6xoh9HWfAijuftKsA6Du9IBTqJ9EFh6tTpFcr+VmGAdoIAIzNBHdExG9IYjvqkHaTO4WgZO59Qn3inEB7iPZGnlv4U4qg8iYnWCRp6qWsDb8SN/OqTywEqHb3afpFEVPfEeH6U6H1jWfXp7NaPMNoG/hp7JmsyMDF1TGpn1Kfwnx7q510l4Abl12jXnHgDrv4b+qumswIIgz7PPeqbEYTMTOuuh/tWqWKcHLL/AEauDYco3E9+1QL/AA519IETzPj411p+FKSJ/AfpUW9wJTy1I5aevvJPj41rY6K4/JzTAICzoTlDW8sxm1EEA8wrGJI5VZYjHfV3mQw4s4NVgRkVCMw0ETKjWfH1am/0WXnz5AAeVQT0TgNlzbAfy8jWdzWdJScKaXtCYAwOLtiNSZXFAQo1OtwGPA1NvYo9XdcMsnh95W1B/eY9wQvf2Rv4zTlrgDqVyt6CMg/4XmQCDAmdpO9MnAOVuowOtt0BO4m6boA3+0fPnypbZSgcEe6tm45UORjcHe3HaYW8TdYbaAggzG7AeqkV54eFyknrrjZgOyALNhO0dom7G27CtDgXcWryEFQ7KRuAD1DWZ8m35+o1VYe+RZRGQwTcUrAUT1mGckzuIsAa9w3qkU/JfdELgxOLxEm5AwmIjOAX1vT/ABTJcknvJ9dVGDtF+FBgQAL2L07UmMHaYag7aHQ6VfcB4kvym7dJAIsYtfSWO3iLlyJOUR21A05cqpcHcC8JRe98Wx7Qkk4Y29u6AKpIm9KEUPhTlLddw0t+8uPBNm8Q31k5QsSVXs+qovBsKG4bjLhBJQ4aDEgAm3po488p9lWfH8IDesAMD1HCXJM6Ei3etiBykNy79ZqF0Zf/ALJ4kn3upK95Ky0DXaENUllsTsVhVFvg5yqoZrIZgiqT2sMDLG0A2k+kz85p/C4g/KeC5WMrZursrR2SsAIwJ9pBpHEbh+R8D5HOuvdFyyB7oO9O8Qv5cTwXs5o623ETIOJNs6EGdOUcqUDf/RWJGbG47OFzHE4QElSsZsLiFPpBiNxoTuBTXBMRZKY1LjBA2HwZUrcs2yT8kckA51LCSJAmdiJin7OVeJ4pJjPjeHqvV9mOsFzYKQOypOsbjxqN0YwiuuKYs5y8Mw+4Ugg2JJOZTouQKsawTrzpKVBEwAt9Ta/xGQnhtw5S1w/WLdWLXZudnNOggDwO9ZzEr/gcN9YjDPiPqxmzp27faMsVykgRlVeczW86E2iy4LLEtgMYvpXLRlcSoPbSST7I7+VZa+5PAsLpouKvLMjd0LERGmgHM0M0nuL47wkjA4dwA4K2iXWziVKlkgI9265QjXTIsSNIGhrOJ8OuJhsPcYKLdxL2SBbBPVuuYsQcxYmNW100Brd8VQPwFGFmMtnDMXHVwcly0pJhs2va5c6pLuuAwmUEqU4lbQfWj0rWIygakT2V2iYgjnUtxy/Jn7vBsQt5Q9tS3XspzLmDOHsqy3AfSAa6gj+I99ReL8LeziXs3Aqsr5TlGULmCnRdgvaGn4VsOKYrOXuKTpiMRcEOjyFucNfTOZ2G/OByBqp6Yu68XZnUq4u2HIPVSCFtHXq2Kcu8eMcpoUyvx9pVsdllHWWLLFV+0RdWQxN0kkTO3L0VGorMM8aaekD3fZK792vdWu6QYwtg7KtbByYW7aUlrQK9VisP2lAdmkAFY0JDGJANZvA2Ab3oZgvydsuhBDGyDPKDn/qE86GhTk0GH4pb6wtJEAgAgyA63/uzv1551XXMchwFq3m1GJwzkQ2ijCqjNMR6QjeaTibVs3O3ZC/4fCPBIXe1g1LQInNLn/fPI00/Dk+T2rhQqzPhVJzaMl1L5Y6bEta9YjalBsa/GYqxc4XiymKbN1189SXXKwbFF0i1cXNqpVpT2wZFYRMSRhkAc9nEl8kGP3aQ8zlnSNp01MVsbvRDCjhl/EqH6xOvCnPKwmJa2ukfcA9uulY/5B/hWuZtVvImWBEPYe4Gzbz2YiYqCloRisRcbD2VYDq7fXrbIDTqyvcBJ0JBZTA2Da7ipXFOLXbnyhLphnvi6y5FH1oDKxJEFYDEZQCDJ2qC+CIsLekZXuXbeXWQbaWnJ9RFwfymrDGYDEoMUCAUtXQL7IlsIr5sqwQoKgnYLA20oNqCDae2FxHYDSoFtmcK1v65O0FIGdikrAGgYtAgxb9FOH2HDNftPcAKAAX7WHUk59DcuanYdlTMSe4VU3cLdXrkKZSg+tUqgyAXUHd2e2UHY742mp3AOkb4VWCC0CxBzM9624gEQrWr1sxqdDNRPsHw7g1l7a3Ll4pmu37RWCABbsNctt1rdky4C5YnzFQMFZtlAXYhjMjMBzMcu6lYfGEIqr1axcdwRK3e0mXW4oLdXGw7ye+ah2SIGh8491KaNUrc74LYmdJ05Gfx0pS215GPjWmBm5vEzoCsnzX8KcGGbmfcB+FY/k+eKV11lh4mV/XSlLcGwaB3SD+fqpl8O4+0V9vs50s4ZoHan2/j/arbkR9yNdzzM6fpUZjroPLbzpa2mHOPVl18ZAmaLqDMkn2waVsAhQJ5+0+PKiceG3f/AH+NaU1onYEeIP4nNSupM6aAx3nb2+NMkR2tfgeYHuoG13ju00n161ICkbxp4Hw1mjFs7fkPxM8qZIgthx3cuZ/Imajtgh3eZ1MxVm1kjbT/AGjfy076QLJ5kHynzimSKX5qEmB+Mf2qDiOj6mJXmCJJ32n8a1HVdxgfGlINvx8pqkpZj/mQBjAXmNYMAjXlp64qBiuA/VKgPYBJjQbyDDESdzuedblrE+Mb78o3pm5htOYPhJ9cQN6oRrJmP4lbukgl2J6hrI0Hon7Mn+3Pkai8EtNbwl5S7KLgIKgA5uyVncbSdtdTWzuYERt4TG/f8fpUT5uAB09Zj8+ftrOOxpVlRxG+ps4AAmbT2yAQEyBIMQoIM5QZ11176VxLFqb3DCTpYuzp9lc4cjU6nQHlM6VLxPD5A9IeqRyPL1/gKYu4A50Pa7JHM6b6zymT5VmGaVSGsZigMXeu9qG4hgXUiZC2w4O5JmGOmu/PSkcDtR8rWD/+Ps2gSrQHydXMROpDHak43DMCYmS9tt21ykldZ7/HypfD2cXLzQDNtFktEZREk3JBOp0GnhRk0aiSR0Si2/D2ZmAXC8Q0gmC1x9wRrIcafwjWqW7Yy8DRST2Mfc0ER+6Ka8/s6es+FWXDncPhykAWrF1NWIWLjAxM7Zo2AkmYFQuIAjharAk4guebyubeTIJkkkzsKcijeS9uYgjo7GTXqVTUagNiB25nQRB/SmMOSvC+HROfr7gA0Ei6uLCzOmsrr3GrHiZPzO6LJ+oA3WAJ+7lmTGxO50pjDuq4XBgQRbZrohY2s3O0VWYgtqZP4VZhH5KPDEvw5GuDtNb4k6zr6NnB5XHj2DHtNRf2n344pcdRoUw7rtBAtJtHKQfHSp+Dtn5sUne3hcVGn+ogXTbXLpz2qr/aFZJvq7CGe1hgdZMrYCnWdNY031B8TrJGl3LfpAxXAYdrvYcrxOyyBtM5xIcLIOsEEf7VNZbg99h1zFZKWrTjcaJfwgXbwA1rTdI8SV4bbFySbjX4iFOe9cN0vrMqQsEDvFZbhNgxekGfk4dYYjQ3rGXYiRuI18BIBCtyXYs+N3lUWidOs4ZhgpmZZXXyP1ZEfw0zjmAwNogCR8jMgCdDxIa+Oi+QodKuHtbGFWJy4VUbwZXvuwExqFP4d9VuMUdRaMAkrbgk6gZ8XIUd2076ga0yJ0XhmJz9HL5jtFcTmMc+vzmNNtRzrF2iG4fe12v4Xw1GDxi+rdfbNaDh7n6P3QP/ABNBEx16zvyiZIO3fFY/C44DD3bZWSz2CoA0lExKknx+sB8YogF5F3W/7PHhib39eHtf8ta7HCbPHxp+8sv5X2GnhtWBbFfUm1H2+sn/AGFCPbp5VqLnGA68YZRIvKjKTEgHFIOU7550MUiyL0pvRjceP9T87ti5+VdD/Yop+S3CAuuIAJIB0Fu1pO8SffXMumLA4y4V2Iskf+Raron7H8Qq4RgwYlsSYgSBCWRJ1HlzrNS2Kp/+Ss4RhQ2GVHRWT53urBEjtWHBGXu9GPVXOsOwyiRy+OddE6L41WRZBMcZttPetxXEevQd+9c3tnQVunbuNL3O9fPlkf5o8n/5d6P5+tffHP7J/MfhUAdFrceifbeY+uMsU4vRe19wct7l38q8+dnn8HLTucEpeP2vvgf7Tr5Ch9I7P3j7Ej8TTQ6O2BP1aGO9rp929KXo9h5A6u1mOaF7RJiMxUE6xmHqkd9GpZ9jpXAHpHZ5k9/oiPcabPSG1PpHyHPTvp+zwbDsoZVslW1BVAwPKQQddQagnALr/hlA74t6yO6aVctPsmDtVrvH+xz6TWJ9JvIf81J+lFidyfYNva003btL2hbsI2U5W9AZWhSQQFOsEHU86jcV4l8nsvdazbQLtIjMx2UbanYGDGp5V0VVHBnB8ko9LrA2JI9gI9g/OlfSqx/HPq/vSbS3XRWt9QEYKyncFW1B0I8O7nRjh+JJJNxDpPZVgJkcpMaT31l3KF4+x03yBek9udEuHu0U+ralHpEuws3jy9GPVNNWbWIBh7h56Kk7nT0o2FTrdkiJa62mvYCiYHIDf270atHAu0+SKvHO/D3vVlMe4Uo8Zb/u174n1UpFJmOtJGSDDTuJOo845VDxBfq7n7yQdMqgPz2m9A5ch7atWngNJ8jx4q8//b3THindOuvdQPELn/d3Hra3r7xUC3Zb5TbBzlCHJl11gCJQk/2qAVcYc5kykPzdCSot3N2RBOsCI8eVWtTwb0XyXRxl1v8AIP8A5lvT1gGk9fcg/UNr3skn1Car8fbAso0LPya4ZNwDKckwqyM2vOKTgLn1V0gWragKSoIKtJbKGJJgCO6pX6Y7fktF/sf2TXvXP9E+xk/InzpEXD/kj2utQr7q1myz5Qq3B1a5MuVgdCjSA6yBtMyfGl4u4pfAzlJW64tkAg+mWbvntg7kRPPlO96X2Kszz+/yLv2rh3tDu9NeftprqGM/VgwAfSG3eIHv0FJxN9ji8UckTcwBJkDZ0AMqOe3eKTwO8zs4adMHZcAHJqytuViV0HZOnhWF8lRLR0fxn4YRwrGPq/skjUGQDrqPjSo2JsTb7SHITzIjN4g9mpnA7HW28Jnk9bhsTcMOV7Vp1AgDRVhjoBrVScWfm9cTqWN82iuZgkBZkAyc3jtXRXqH4/d/6MOxWiyxmHuG1Jtlk0IJMjXSdo57+uozpd6tQQQkGPRJ8YPf7eXtqzfhajhwxZuXCOrW61oNpEgZRJ5b7cqaWwhw+EuIGHWviUKl2IBS3fyAANA7SbrE+c41bcfz7NKzXJURcFrIrEJlKECNV0BBgwR65qJxxGvOpuls4MElVk6abQDAqwxLBLBf+F4ALa/4fCXVG8DN1zA6bKJ2qHxjEs1xGS2+S4thwe1dhXXUFzmJ89I2G1aVdL7IsKk9w+I4q4+HForKgblFHtBDQDrExzqmwKsjPlE506tgfuyjSDPeq/htpWy4hgguFBGYv1OJ0JZgHt4i0ohOQZS5gTMTyrL8LJz3Q23VcxlmLtnkeUa+uKFWmpRrBrZjvSDH3bwti4mUITA01gQCQSToCfOo2OecMii3OSE6whNsriJkkaOfx3FWvGxC2GAL58PafVpg5CCizsoKMRH3j3VXcVxYGEtsSxduqIUmVAzYtXAU6/5VuD/GfCqmuYgnRBbWMTeHCzYW2xRlILZ7YAzdpjC3Cx5QCBzFZG5hTlkKQJtiRB1AYa67mZrpvB2z8CusGIZReHZOgKMMpEmdoNc9S+eruIBmINl9NR9sEkj1rp7eVVN3KfTJ28f5IV/CAnQMpKqxBygSSc2UDZYiJ8oqzwaAWsaqIxF3JaQsUhFF1bgzktv2VEgHfcUycawHWayoVToDH7zv5dnn41osLhlROJQdcPkuAFUIbMwGYnUgQR6PfrWncgcDL8Xl7txirhlS3oQBC20t2+0P+EDb21pugPSC/Ya3YW2blpi99lRVa42gSFDtlADKpOk1WdJMKFxN5RlAy2m0XJOa1ZOUKJgiT5HaYrT/ALPMEly8Lha3bKobIVlILZirT6SljvsZ02odxJSwdEqCh4NjeqRUFrEAJxOzdBCq0FAyi1Ea3o5DQway2J0d9CvafQ7jtHQzrI2roODsxZdkRS54naCy7BGYMWAiRALaTrAHpVjsYQ9xmZYLEkwNJpVxMsIO7BW7l9/u0H4UsA91c4P7Tbg2spr3s/u1pH/1Quf6ST639+teLp7hvVoOlFTyjfmPwj86zHFuJOvFEtK2Utg7uUwujFnYsknRgLWadJNtRWZf9qF/lZtebx7jVRiOlNy6ALiIzdYLruJz3CFZCjEGBbyMUyLAC6DmT1t2K09zNVyl9jpXRHGM2BtHQjIcsECVDMAp7mWI8RHOYj3keTGs7SG7jpp46e2sSOneJAYJktBnNwhbanVgM0ZiQASs7bk99E/TO+eVrX+D8iYrT+PU6nVyY1UkkaHo8HLYgrcJV7zOAWuQVeArptKt1biT/piNN4fT3Cs2EczOQq0dvQEwW9kx/vNUNnpLdSMuQEItodhT2EJKqM2mmY760nEdIsRcQo1wFGEEZLYnXnC11VqpVSjGoja4bBLbtBYXQGNJKydQozCYJqZbgTCie8KI95MVz49JcSTPXvOv3QNfDLE+ND6R4n/Wu/zEfhRpV8hnTwb68ubluDtAkTvsOcUVi2Q6hVIlTuFM/V7aL6vePVzw8Yva/XXNd+22ukSde4Aeyk/O10z9Y/jLt+tDsN+RVyDoGGwGklSPQ0iBIaZByD1bT6t6bvYTsXRB1YEmYB9IH7O4/Ie3nz4onUmT7/Om+sO36Gnp/Yap0lLK9YpIH2tSXiIjXYfHjUC0iLYYZ01aRmZudsjWWnL4+A2rCF6AuU9P7HVN3jsZaNhR1tqeourlB1k2yBzOXXQA6miw3EbC27itetHMqjcwTLfxEnlzEVhc5I3pXWGrQXaS1Wbc8Vw3V2k6xTkOqqGIEEkakRE7a86Rc4rh2GHJuqDbbrIIc5SxDESF1OpEj8KxHMHun/576AirQpLVcG0xfGrJu3HW7mznDwQjD91cVp2mOyfdFR+HcYsW2zNcaOpWz6DRox7tefqrJn1CgDV09PYdeo2HC+LWbK4YF5Ni3eRoRtetMjLIHcO721W9da+Rthzd7XW9bJttl2yhTA38aoiKT1Y+JrSsUoHfqZsl41a+b/k/XDP1Zt+i2Q9qe7aNKiJxW0uGsWzcUG1cuuYDnS51gBErGmc6abDeswtoDYR50ujp6S16i4xGPQ2sodc3YgZSYy2bNv1b2/aDPhTOPuW3NpmvDMlq0kqrjW0pECF0G3L+1ZHhQFbVpIHeqZfY/pYDbCW1YmLylyQv7xgyuo1OYagAxA0qPw7iG+e++qkAMinug9mYPgaqaOlW0lCMu433NJiuIWHCk3W7CZdLbS3ugerbeq3HtZuYZLQc9gqQWViwyreMSBGrXBPqHdVaT40JqVulFqVGp4X0lt28LewpYi06uEItvmJeZYkewBYG3pVQ9RhouKcxzdXludWQwy5y252MqPZtUOaBNCtUrt5F3amTGw1g2jb61yMysD1ctorrHL79XI43a/xQLOPlaIp7HoFABKzyMag1mi1Fmqdql9yV2pFlxa/avXXuZm+st27ZGTbq0tpO/wD4YPtq46H9J7eBR07TB2Dz1amCAFjU7QBWWz0U0OzS6cX2FXqk5NGnHbKBlQOQ2KTFjsrIdDMTm0G+201R3LdksTDaknULOpnvpjPQD/HwaVbSB3Gz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VFBUUGBUVFxcYGBcXFxcYFRgWFxcXFxcYHSYfHBojGhcXHy8gIycpLCwsFx4xNTAqNSYrLCkBCQoKDgwOGg8PGiwkHCQsLCwsLCwsLCwsLCw0LCwsLCwsLCwsKSksLCwsLCwsLCwsLCwsLCwsLCwsLCwsLCwsLP/AABEIAKABOwMBIgACEQEDEQH/xAAbAAAABwEAAAAAAAAAAAAAAAAAAQIDBAUGB//EAEsQAAIBAgQCBgUJBgQDBwUAAAECEQADBBIhMQVBBhMiUWGRMnGBofAUFRYjQlKxwdEHM2KSouEkQ1OCctLiJVRjk7LC8Rc0NYOj/8QAGgEBAQEBAQEBAAAAAAAAAAAAAQACAwQFBv/EACoRAAIBAwMEAgICAwEAAAAAAAABEQIDEhMhURQxQWEEobHwgdFSkcEi/9oADAMBAAIRAxEAPwDqApQpANGDX5bI+niOA0YNImjmrIMRwGjBpvNSppyLEWDRzSM1HmpkIFzRzTeajzVtMIFzQmkBqPNWpKBc0M1ImjmtZBAvNRzTc0c05BAuaOabmjmnIIFzR03mo81WRQLoTSM1HNWQQKoUmaGanIoFTRzSZoTVJQKmhmpM0JoyCBU0JpM0JqyGA6FJmhNWRQKoUmaE0ZFAqimkzQmrIYFTQmkzRTRkUC5oTSJopoyKCvBowaZDUoNXiPdiO5qVNMh6PNWgxHc1HmpvNRhqUzMDk0c03NEbkeYHmYHvrUhA9NGDTQNHmrUhA5NHNN5qMNTIQOTRzTWajzUyZgcmjmm5o5qkIHJoTTc0eamSgcmhNN5qPNVIQLmjmmwaE1ZBA5NDNSM1DNVkUC5oTSM1DNVJQLJoTSM1DNVJQOTQzU3moZqpKBeahmpvNQzUSWI5moppvNQzVSOI5NFNIzUWaiSgcmhNN5qGaqRgcmizU3NCaJLErA9GHqMLtH1tcYPpYErNR5qjdbR9bSZwJIajzVH6yjFykzgSM1QuKYkqbCj7d+2vsC3Lh/8AQKe6youPt5jaaY6q6rxEzmDWt+UdZPsrS77mXQyzDUeao/WUYuVBgSM1HnqP1lH1lIYkjNR5qj9ZRi5SZxJAahmpjPRyfHyqDEfzUeao5eN9Ki3OM2V3vWx/uX8qUm+xl0llmo81VY49Y/1rf8wqNiellhNAxc/wCR5mB5Gtq3W9kmZcIvc1ANWPv9ODPYtCO92M+S/rVLjONXrpOe40H7IJVf5R+c13p+JcffY5uulHS6g4rjti2Sr3VDDddWI9YUGK5qPVQBrsvhcszqI3zdMMOPtOfVbb84qO3Ti1rFu4e70BP9WlYqaGat9JR7LUN1a6aWCO0LiHuy5vepNLbphh+9z/APrb86wU0JqfxKPZZnQV6VYY/wCZHrRx/wC2nF6R4c/5ye2R+IrnWahmrPR0+GxzR0uxxiy85btsxv2gI/mjzp5MWjCQ6EHmGUjXxmuWlqST4fhWX8PhjmjqL8QtghTcQE6AFlknuiafBrlGbwp61jHUQruo7lZlHkDWX8N+GOaOoZqGeucWuP31EC7cjxOb3tNH9IMR/rXPOufSV8oc6To2eizVzocfxH+tc859xqRa6V4gbsG8GVfPsgGh/Er9DlSb3PRZ6563SO+WzdawPcIC/wAsR7qH0iv/AOq/9P6VdJXyhypLAcTbuFKHE27h51VgmlSa+j0lrg8HW3v8iyt8UY8huw37iRTnzk3cPOqi2hBJzMQeWkDviBPvp0MaOktcGutvc/gtBxJu4ef9qP5ybu9/9qq81NG4wMyQAHbbSF7MeuTPsq6S1wS+be5+kXfzke73/wBqRieInLtzTn3OnhVPg8TnLANmNs5XgEQx1ymRyEa+rel4m5ownXsnydQaOktcD1t6Yn6RefOJ7vf/AGoxxE93x5VWXJU66a8xHeefgCfYaZwmLF1A9s5laYMETBKmAddwaukt8F1t3n6Rd/OB7vjyofOB7vjyqmBOaZn8NmnXwy9+ktPKHsxq6S3wXW3efpFqOIHu+PKj+Xnu+PKqoMfiaOT8GrpLfAdbd5+kScZcuvor5F2gTJ/3RI9lVvzD/EPfUqTRya602qaFCOdXyK6nLIn0f72HkaMdH/4h5Gpcn4mlAmtY+zGqyJ9H/wCIeTUB0f8A4h5GpeY+Xj+Pu86UWPwasfZarIX0e/iH8rUf0eH3x/K1TAx+JoZjVj7LVZE+jw++P5WofR4ffH8rVLzHuNHJqx9lqsh/R4ff/pND6PD7/wDSamAmhmNWPsdVkP6PL9/+k/rQ+jw+9/Sf1qXmNAuasS1aiJ9Hx97+k/rQ+jy/eP8AKf1qXnNAuasS1aiJ9H1+/wD0/wB6H0fX75/l/wCqpRc91DPRiOrURfo+v3z/AC/9VH9H0+8f5f8AqqSSfiKEn4irEtWojfMCfeP8v/VQ+YE+8f5R+tSM57ooSfD3UYlq1DHzAn3j/KP1ofMCfePkP1p+T4UBPxFWI6tQz8w2/vN5LR/MNv7zeS/rTk/Eijk0YDq1FL1lKF340ownxp+tAWviPxgfHfXoPJIQu/pSzdPwKPLHI/Huo45/HuqGSq6UJcbCXBbnN2WMHL2EIZ5M/dB0HdWAvccuXRFx3ecp7Vx2gq+aRJ5yZ9h5CuncRt/UXd/3V3kfuNXNMVg83WlVzkXcS6gQNnUZT/CAM0aelXKtpHr+OnVKQbcZvEyL1xSYntvmJAABJnX2+rupVji11FZescqxYkZ7glmbMxJVh2jEEmd6jcXsqLjG2MqTbRR45CrNB1gvbc786iZTroNI9cmB+JAoTR1dLRPbEmNQe/d29HSdTGhnzqRg+KYgmBduEQNDfuWwIIOhzKBp7Naqblpl3WNidRoGCMJjvDr50iziipBBKnWCCRuIMesVKO5VT2aLvE4DFLaeT9WdHAxCPILkgZVuEsMzzsdWJ5muk8Ks3BZtq2rIio2uaCBESNNBArkK8SbJEkqI74Bkkc4Gx8qfGOuJIYQRDHNbWQGiCcyyAezHLXxrS7nOunJQdfsKY2iYY+l6RAzfltQv3yFJn0QTyjT18h+Vckw/SO4k9od+7AieQysIHgKcbpLdLsc7EOArKXuFSFzRIL+Pq8KZOekdZtggRO3iW595MmhevQDrsCec6D4/tXJLvSK+YBuuQAFjNHotI2GnoqNO7xNW/wBOrwOpJQjKezazbkTJsiezp3855UyjOmzoqZhOpOp5DmZgQNht30rrG9Q8d/brFc6t9O7qWQJD3FSMzIpE6drRgSY11BkiTzp61+0G6sStq5BYMSrLEkQRlcyAAfONYEUoNOo3lkkkmdCSO4yrMCdNTIgeGUU7mI+CaxmF6dalWW127l0Bu2otjQjPuSpObUHMO46VKwfTxGRS1u2pIkp14UggNIym3schIEn0l1qlA6KuDUu0bk7ge8CkpmyiSpaFmJiY7Uc4naapH6U2jHYzFWU6XcOZyMxMS4MEW21jmp5imMH00VrVl7ltlLllulQrBMqXjmSDJ1tGZGgB1OhKWNUdjSZvEbxz/v8ABpFy40Spk6wNp0JAk6AabnxqHhekeHuKHUXCDEHqb3eyj0Ubmrc+RpNzjuHLoDcCxmJDLdWAVYKe1bB1YrH/ABCoIfBZE+Pq2n170QPj7NPyqKnGsMTpfw8+N9F9WjfHnTwx+HOgv2D4dbaPt0b4ioNxZuxuR7vb7aQt4EnUxG40G5GXNMGIBqRYRWMh7bf8JQ/gaRg7JyJMy2YDTeCSco3IA10mgpCzeP4+e9F4/p8CgblvrDbzrnyi4VzAdnM6zqdYKNPdGvKXhY3ggwQORIMBh6jDKdeRB5inYpYw3rA1G4ManfUjak2bwdQwntAEAiCAd5U6gzpHhTuKw5WJAMvbHPSXUHfnqNKdXDzr2T46HTbcjw+IoLLYjq0bH1aR7+VDOO88uXx41I6gDTTX/hG/PbX+1GLJ8NPAd3hVsWTIwPj7qabEqGAJHakDtCWIGY5dNQBUpMPJ1/8ATz8RmAim7doMWJQSrkCVWR9WmoJJ3nkdatiyEKeXa9g/SlBhOpPPkTPhzqQcLAE8/V5iKUbHeDpGyrB8Zk0bFkyLOo8fP1a0YA5s889W/SpBtAbeQB8oG5pPUjub+urYcmVYZNJkc9aSSnjr3c9t4qWtv2e8fHrpXVHmP18e+mTmMoF7m19X5GiDJrqZ7tNPIk0+bXeDrufw75py3hR3e2F19sVSRV8QxCCxeJbQWbp//mw2Jmua28YAtxl1ztiWTTX63JbSQdN4J8PKuscSwoa1cU6h0ZDv9pSu48DXFsaXtXHtglQrOkA6AHQj2jf11itZKD1/Gqxcj2OxIZs2wdrbKvcqh0GvedT7aetknXl8pURP3j+ZBPsqpZTMHfQ/p7iKcDwQdOyQwHjpt5a1h0T2PRTcae/73JeIxTZNYJYw3P0LNtAfJj7fVSsNeN244CSbilQoYDTrFuaFtyI93gRUOzcJ0AmM7HvggBp8Iq24VdNhbjlAcqYe4p0BAZwoPjmW4w07taaaYCu5PkjcTsHqkIRkBt4eJYPmzfKMrAzKg5SMv8OsaVMt4si7iAbZk4VrJALApkS2M5yKpPoj0oBzSc32otnDO6C2TI+T9cumy2ExBA0Ogzl9/wCx0Fm9cOJxjswTNgr49EaomW1l7RGuZImSdNJ2re8nNxBT4PGZSjGQB1YZ2Q3FAa1kAKsuXLodANRyuQKauBTZZxZgfKuzdFs5ArSTajRdgrZI2n0djdcCtZrozBWC43B2CCls5l/xCMIhiQQI0ka89KpntJ83lgih/lTAOPSFsYcsbc/dmDE/jT4DyK4hgkW/fVBnCrijLAWoKXLmVhbBXIQirCd+mU7VCxGGAw4uAiesZN3nKA3pArlI9GCpWNZUyCNVd6P4Z8bfRV+rXD426q2y0B0xGIW1ov2QgTTYwJ3rO/NinAreDNnZ8QrL9nLatW3Q7amXYb92gqZJyPcR4MqF8jM6iyb3ZzMqjNbSCxtqSBm1JVBqO13os8CZsK+ILEBCg9AFO3GrOHlD2tJTKdBmnSr/AKUcHQuvVXDcjAPeYtczEZDJQZAOQMKZFQMDgrowF4qMwR7RnO2VS5RfRgJmIgT6UHuq2CdisxXB7ltLDkEDEiULIyL7GOjjXcco76abCuMk5T1qF1MwIgkg5ogiY21kRIINXWMw9y2vDm6rKrZHS5k63Octrs9TnKsQMpiFLZoMxNMLjbtm7g7oS5bIsAW7gF3O46vJmXrbpDKswACtsiRkAJBoQyVeNs3LTPbdSptkBlkHKSGYaAkHQk6TGtN27jFSQpKqBJCyEDHTMQNJMgSRM+ypz49P8SWBz3LisM1tEWGs4lXDW1GVDNxCMuk66RpIwmPtm1fVwt1jYtqj3UunqyllVHVldVcZABmBWEHaI0NCGSnw+NKei5We5iNYaJ18ff41ItcZuq2dbjqwEAhpMAow35AqPIVbWeIhLejW7vWYA2mF1GzWoLQtkzEgRlbQRMyRrXXXX5FaASxJ61WcH66Vv22BYZdOy2UGTK5toiiCCsdIL6EFb1zWQ2ZmYbMux27Nxxp3mnLXSC6HzFlbR1hgWUdZlDQCYBIRdfCrHpVw4Lg8JdGCbDFktqbwZGt3x1KlSAp7LmGYys6mSaqMecP1eDyAhshGJjNJbrfSEyP3Z0gcqi7k290gLoVa3aOYWlJ6pSRlLAkEtIMH26bVW3b0vmygelGUBdM2mgPd46d+gqVewWGfHdVYuMcM1wKlwlQ2QiZJuhFHakdqPwqHxLBi0bmV1bJde0ACGJAGYPnUZCDtodx3Vbkh9OKOrOVZhnDIYa4sr2oHYYH7RMGRPfrNjwjpDdsIy27pQtkhuvZAIsFFlXQg5SF7uSjSDUXi3R5rKZ85jqsPeAfJbZhiSw7CC4xYArMxMakDSagBiubcSFnxgtHkKtyhM1nDuml1LaB7l1ygtNIu4aew5IhGsl84ATdiRllpBilcB6W37NgIr3SVkzlw1wZ7lyR6Y6yO1tO5MQKz1vgd4kAKJIc+kB6HXk7+GHueQ76Yfhbiyt4oOrZ1tBpX02ti6Fjf0CDMR41FFJv8V+0S9bHaLauyDrcGqyE0YFkxABYHQr7+VMY/p9cexcNvJmNowy4S6hVmOV4udewXKDIcjeNOdZJ+jGJS0182CLVtmVnGSAUfqmGjSYcRp69qg27twLpnytNvTMFJ0OTTQmCDl8RVJnClnS7HT4iA5wmhW2TctYpDHVyXYAsBLAiImdYjZ7A9OZJ0wYzs7fv71sDKEQD9wdGAzDv1muZPxO7Es92Hh5L3O0ySA0k9ojbNrG2lNHGEkkmZgkzJme868qi06Tp979papE4YMWQXOxfRoDA6FerUBgBt4VZfTL0mOGMIudmS/hX7JnUDrBJ7J7I127xPHTcBn1j8u4eFKN0a6kajmdtKC0qTq3CP2hM4e5cwpWwql1e2bVxsmZtbiM6xoh9HWfAijuftKsA6Du9IBTqJ9EFh6tTpFcr+VmGAdoIAIzNBHdExG9IYjvqkHaTO4WgZO59Qn3inEB7iPZGnlv4U4qg8iYnWCRp6qWsDb8SN/OqTywEqHb3afpFEVPfEeH6U6H1jWfXp7NaPMNoG/hp7JmsyMDF1TGpn1Kfwnx7q510l4Abl12jXnHgDrv4b+qumswIIgz7PPeqbEYTMTOuuh/tWqWKcHLL/AEauDYco3E9+1QL/AA519IETzPj411p+FKSJ/AfpUW9wJTy1I5aevvJPj41rY6K4/JzTAICzoTlDW8sxm1EEA8wrGJI5VZYjHfV3mQw4s4NVgRkVCMw0ETKjWfH1am/0WXnz5AAeVQT0TgNlzbAfy8jWdzWdJScKaXtCYAwOLtiNSZXFAQo1OtwGPA1NvYo9XdcMsnh95W1B/eY9wQvf2Rv4zTlrgDqVyt6CMg/4XmQCDAmdpO9MnAOVuowOtt0BO4m6boA3+0fPnypbZSgcEe6tm45UORjcHe3HaYW8TdYbaAggzG7AeqkV54eFyknrrjZgOyALNhO0dom7G27CtDgXcWryEFQ7KRuAD1DWZ8m35+o1VYe+RZRGQwTcUrAUT1mGckzuIsAa9w3qkU/JfdELgxOLxEm5AwmIjOAX1vT/ABTJcknvJ9dVGDtF+FBgQAL2L07UmMHaYag7aHQ6VfcB4kvym7dJAIsYtfSWO3iLlyJOUR21A05cqpcHcC8JRe98Wx7Qkk4Y29u6AKpIm9KEUPhTlLddw0t+8uPBNm8Q31k5QsSVXs+qovBsKG4bjLhBJQ4aDEgAm3po488p9lWfH8IDesAMD1HCXJM6Ei3etiBykNy79ZqF0Zf/ALJ4kn3upK95Ky0DXaENUllsTsVhVFvg5yqoZrIZgiqT2sMDLG0A2k+kz85p/C4g/KeC5WMrZursrR2SsAIwJ9pBpHEbh+R8D5HOuvdFyyB7oO9O8Qv5cTwXs5o623ETIOJNs6EGdOUcqUDf/RWJGbG47OFzHE4QElSsZsLiFPpBiNxoTuBTXBMRZKY1LjBA2HwZUrcs2yT8kckA51LCSJAmdiJin7OVeJ4pJjPjeHqvV9mOsFzYKQOypOsbjxqN0YwiuuKYs5y8Mw+4Ugg2JJOZTouQKsawTrzpKVBEwAt9Ta/xGQnhtw5S1w/WLdWLXZudnNOggDwO9ZzEr/gcN9YjDPiPqxmzp27faMsVykgRlVeczW86E2iy4LLEtgMYvpXLRlcSoPbSST7I7+VZa+5PAsLpouKvLMjd0LERGmgHM0M0nuL47wkjA4dwA4K2iXWziVKlkgI9265QjXTIsSNIGhrOJ8OuJhsPcYKLdxL2SBbBPVuuYsQcxYmNW100Brd8VQPwFGFmMtnDMXHVwcly0pJhs2va5c6pLuuAwmUEqU4lbQfWj0rWIygakT2V2iYgjnUtxy/Jn7vBsQt5Q9tS3XspzLmDOHsqy3AfSAa6gj+I99ReL8LeziXs3Aqsr5TlGULmCnRdgvaGn4VsOKYrOXuKTpiMRcEOjyFucNfTOZ2G/OByBqp6Yu68XZnUq4u2HIPVSCFtHXq2Kcu8eMcpoUyvx9pVsdllHWWLLFV+0RdWQxN0kkTO3L0VGorMM8aaekD3fZK792vdWu6QYwtg7KtbByYW7aUlrQK9VisP2lAdmkAFY0JDGJANZvA2Ab3oZgvydsuhBDGyDPKDn/qE86GhTk0GH4pb6wtJEAgAgyA63/uzv1551XXMchwFq3m1GJwzkQ2ijCqjNMR6QjeaTibVs3O3ZC/4fCPBIXe1g1LQInNLn/fPI00/Dk+T2rhQqzPhVJzaMl1L5Y6bEta9YjalBsa/GYqxc4XiymKbN1189SXXKwbFF0i1cXNqpVpT2wZFYRMSRhkAc9nEl8kGP3aQ8zlnSNp01MVsbvRDCjhl/EqH6xOvCnPKwmJa2ukfcA9uulY/5B/hWuZtVvImWBEPYe4Gzbz2YiYqCloRisRcbD2VYDq7fXrbIDTqyvcBJ0JBZTA2Da7ipXFOLXbnyhLphnvi6y5FH1oDKxJEFYDEZQCDJ2qC+CIsLekZXuXbeXWQbaWnJ9RFwfymrDGYDEoMUCAUtXQL7IlsIr5sqwQoKgnYLA20oNqCDae2FxHYDSoFtmcK1v65O0FIGdikrAGgYtAgxb9FOH2HDNftPcAKAAX7WHUk59DcuanYdlTMSe4VU3cLdXrkKZSg+tUqgyAXUHd2e2UHY742mp3AOkb4VWCC0CxBzM9624gEQrWr1sxqdDNRPsHw7g1l7a3Ll4pmu37RWCABbsNctt1rdky4C5YnzFQMFZtlAXYhjMjMBzMcu6lYfGEIqr1axcdwRK3e0mXW4oLdXGw7ye+ah2SIGh8491KaNUrc74LYmdJ05Gfx0pS215GPjWmBm5vEzoCsnzX8KcGGbmfcB+FY/k+eKV11lh4mV/XSlLcGwaB3SD+fqpl8O4+0V9vs50s4ZoHan2/j/arbkR9yNdzzM6fpUZjroPLbzpa2mHOPVl18ZAmaLqDMkn2waVsAhQJ5+0+PKiceG3f/AH+NaU1onYEeIP4nNSupM6aAx3nb2+NMkR2tfgeYHuoG13ju00n161ICkbxp4Hw1mjFs7fkPxM8qZIgthx3cuZ/Imajtgh3eZ1MxVm1kjbT/AGjfy076QLJ5kHynzimSKX5qEmB+Mf2qDiOj6mJXmCJJ32n8a1HVdxgfGlINvx8pqkpZj/mQBjAXmNYMAjXlp64qBiuA/VKgPYBJjQbyDDESdzuedblrE+Mb78o3pm5htOYPhJ9cQN6oRrJmP4lbukgl2J6hrI0Hon7Mn+3Pkai8EtNbwl5S7KLgIKgA5uyVncbSdtdTWzuYERt4TG/f8fpUT5uAB09Zj8+ftrOOxpVlRxG+ps4AAmbT2yAQEyBIMQoIM5QZ11176VxLFqb3DCTpYuzp9lc4cjU6nQHlM6VLxPD5A9IeqRyPL1/gKYu4A50Pa7JHM6b6zymT5VmGaVSGsZigMXeu9qG4hgXUiZC2w4O5JmGOmu/PSkcDtR8rWD/+Ps2gSrQHydXMROpDHak43DMCYmS9tt21ykldZ7/HypfD2cXLzQDNtFktEZREk3JBOp0GnhRk0aiSR0Si2/D2ZmAXC8Q0gmC1x9wRrIcafwjWqW7Yy8DRST2Mfc0ER+6Ka8/s6es+FWXDncPhykAWrF1NWIWLjAxM7Zo2AkmYFQuIAjharAk4guebyubeTIJkkkzsKcijeS9uYgjo7GTXqVTUagNiB25nQRB/SmMOSvC+HROfr7gA0Ei6uLCzOmsrr3GrHiZPzO6LJ+oA3WAJ+7lmTGxO50pjDuq4XBgQRbZrohY2s3O0VWYgtqZP4VZhH5KPDEvw5GuDtNb4k6zr6NnB5XHj2DHtNRf2n344pcdRoUw7rtBAtJtHKQfHSp+Dtn5sUne3hcVGn+ogXTbXLpz2qr/aFZJvq7CGe1hgdZMrYCnWdNY031B8TrJGl3LfpAxXAYdrvYcrxOyyBtM5xIcLIOsEEf7VNZbg99h1zFZKWrTjcaJfwgXbwA1rTdI8SV4bbFySbjX4iFOe9cN0vrMqQsEDvFZbhNgxekGfk4dYYjQ3rGXYiRuI18BIBCtyXYs+N3lUWidOs4ZhgpmZZXXyP1ZEfw0zjmAwNogCR8jMgCdDxIa+Oi+QodKuHtbGFWJy4VUbwZXvuwExqFP4d9VuMUdRaMAkrbgk6gZ8XIUd2076ga0yJ0XhmJz9HL5jtFcTmMc+vzmNNtRzrF2iG4fe12v4Xw1GDxi+rdfbNaDh7n6P3QP/ABNBEx16zvyiZIO3fFY/C44DD3bZWSz2CoA0lExKknx+sB8YogF5F3W/7PHhib39eHtf8ta7HCbPHxp+8sv5X2GnhtWBbFfUm1H2+sn/AGFCPbp5VqLnGA68YZRIvKjKTEgHFIOU7550MUiyL0pvRjceP9T87ti5+VdD/Yop+S3CAuuIAJIB0Fu1pO8SffXMumLA4y4V2Iskf+Raron7H8Qq4RgwYlsSYgSBCWRJ1HlzrNS2Kp/+Ss4RhQ2GVHRWT53urBEjtWHBGXu9GPVXOsOwyiRy+OddE6L41WRZBMcZttPetxXEevQd+9c3tnQVunbuNL3O9fPlkf5o8n/5d6P5+tffHP7J/MfhUAdFrceifbeY+uMsU4vRe19wct7l38q8+dnn8HLTucEpeP2vvgf7Tr5Ch9I7P3j7Ej8TTQ6O2BP1aGO9rp929KXo9h5A6u1mOaF7RJiMxUE6xmHqkd9GpZ9jpXAHpHZ5k9/oiPcabPSG1PpHyHPTvp+zwbDsoZVslW1BVAwPKQQddQagnALr/hlA74t6yO6aVctPsmDtVrvH+xz6TWJ9JvIf81J+lFidyfYNva003btL2hbsI2U5W9AZWhSQQFOsEHU86jcV4l8nsvdazbQLtIjMx2UbanYGDGp5V0VVHBnB8ko9LrA2JI9gI9g/OlfSqx/HPq/vSbS3XRWt9QEYKyncFW1B0I8O7nRjh+JJJNxDpPZVgJkcpMaT31l3KF4+x03yBek9udEuHu0U+ralHpEuws3jy9GPVNNWbWIBh7h56Kk7nT0o2FTrdkiJa62mvYCiYHIDf270atHAu0+SKvHO/D3vVlMe4Uo8Zb/u174n1UpFJmOtJGSDDTuJOo845VDxBfq7n7yQdMqgPz2m9A5ch7atWngNJ8jx4q8//b3THindOuvdQPELn/d3Hra3r7xUC3Zb5TbBzlCHJl11gCJQk/2qAVcYc5kykPzdCSot3N2RBOsCI8eVWtTwb0XyXRxl1v8AIP8A5lvT1gGk9fcg/UNr3skn1Car8fbAso0LPya4ZNwDKckwqyM2vOKTgLn1V0gWragKSoIKtJbKGJJgCO6pX6Y7fktF/sf2TXvXP9E+xk/InzpEXD/kj2utQr7q1myz5Qq3B1a5MuVgdCjSA6yBtMyfGl4u4pfAzlJW64tkAg+mWbvntg7kRPPlO96X2Kszz+/yLv2rh3tDu9NeftprqGM/VgwAfSG3eIHv0FJxN9ji8UckTcwBJkDZ0AMqOe3eKTwO8zs4adMHZcAHJqytuViV0HZOnhWF8lRLR0fxn4YRwrGPq/skjUGQDrqPjSo2JsTb7SHITzIjN4g9mpnA7HW28Jnk9bhsTcMOV7Vp1AgDRVhjoBrVScWfm9cTqWN82iuZgkBZkAyc3jtXRXqH4/d/6MOxWiyxmHuG1Jtlk0IJMjXSdo57+uozpd6tQQQkGPRJ8YPf7eXtqzfhajhwxZuXCOrW61oNpEgZRJ5b7cqaWwhw+EuIGHWviUKl2IBS3fyAANA7SbrE+c41bcfz7NKzXJURcFrIrEJlKECNV0BBgwR65qJxxGvOpuls4MElVk6abQDAqwxLBLBf+F4ALa/4fCXVG8DN1zA6bKJ2qHxjEs1xGS2+S4thwe1dhXXUFzmJ89I2G1aVdL7IsKk9w+I4q4+HForKgblFHtBDQDrExzqmwKsjPlE506tgfuyjSDPeq/htpWy4hgguFBGYv1OJ0JZgHt4i0ohOQZS5gTMTyrL8LJz3Q23VcxlmLtnkeUa+uKFWmpRrBrZjvSDH3bwti4mUITA01gQCQSToCfOo2OecMii3OSE6whNsriJkkaOfx3FWvGxC2GAL58PafVpg5CCizsoKMRH3j3VXcVxYGEtsSxduqIUmVAzYtXAU6/5VuD/GfCqmuYgnRBbWMTeHCzYW2xRlILZ7YAzdpjC3Cx5QCBzFZG5hTlkKQJtiRB1AYa67mZrpvB2z8CusGIZReHZOgKMMpEmdoNc9S+eruIBmINl9NR9sEkj1rp7eVVN3KfTJ28f5IV/CAnQMpKqxBygSSc2UDZYiJ8oqzwaAWsaqIxF3JaQsUhFF1bgzktv2VEgHfcUycawHWayoVToDH7zv5dnn41osLhlROJQdcPkuAFUIbMwGYnUgQR6PfrWncgcDL8Xl7txirhlS3oQBC20t2+0P+EDb21pugPSC/Ya3YW2blpi99lRVa42gSFDtlADKpOk1WdJMKFxN5RlAy2m0XJOa1ZOUKJgiT5HaYrT/ALPMEly8Lha3bKobIVlILZirT6SljvsZ02odxJSwdEqCh4NjeqRUFrEAJxOzdBCq0FAyi1Ea3o5DQway2J0d9CvafQ7jtHQzrI2roODsxZdkRS54naCy7BGYMWAiRALaTrAHpVjsYQ9xmZYLEkwNJpVxMsIO7BW7l9/u0H4UsA91c4P7Tbg2spr3s/u1pH/1Quf6ST639+teLp7hvVoOlFTyjfmPwj86zHFuJOvFEtK2Utg7uUwujFnYsknRgLWadJNtRWZf9qF/lZtebx7jVRiOlNy6ALiIzdYLruJz3CFZCjEGBbyMUyLAC6DmT1t2K09zNVyl9jpXRHGM2BtHQjIcsECVDMAp7mWI8RHOYj3keTGs7SG7jpp46e2sSOneJAYJktBnNwhbanVgM0ZiQASs7bk99E/TO+eVrX+D8iYrT+PU6nVyY1UkkaHo8HLYgrcJV7zOAWuQVeArptKt1biT/piNN4fT3Cs2EczOQq0dvQEwW9kx/vNUNnpLdSMuQEItodhT2EJKqM2mmY760nEdIsRcQo1wFGEEZLYnXnC11VqpVSjGoja4bBLbtBYXQGNJKydQozCYJqZbgTCie8KI95MVz49JcSTPXvOv3QNfDLE+ND6R4n/Wu/zEfhRpV8hnTwb68ubluDtAkTvsOcUVi2Q6hVIlTuFM/V7aL6vePVzw8Yva/XXNd+22ukSde4Aeyk/O10z9Y/jLt+tDsN+RVyDoGGwGklSPQ0iBIaZByD1bT6t6bvYTsXRB1YEmYB9IH7O4/Ie3nz4onUmT7/Om+sO36Gnp/Yap0lLK9YpIH2tSXiIjXYfHjUC0iLYYZ01aRmZudsjWWnL4+A2rCF6AuU9P7HVN3jsZaNhR1tqeourlB1k2yBzOXXQA6miw3EbC27itetHMqjcwTLfxEnlzEVhc5I3pXWGrQXaS1Wbc8Vw3V2k6xTkOqqGIEEkakRE7a86Rc4rh2GHJuqDbbrIIc5SxDESF1OpEj8KxHMHun/576AirQpLVcG0xfGrJu3HW7mznDwQjD91cVp2mOyfdFR+HcYsW2zNcaOpWz6DRox7tefqrJn1CgDV09PYdeo2HC+LWbK4YF5Ni3eRoRtetMjLIHcO721W9da+Rthzd7XW9bJttl2yhTA38aoiKT1Y+JrSsUoHfqZsl41a+b/k/XDP1Zt+i2Q9qe7aNKiJxW0uGsWzcUG1cuuYDnS51gBErGmc6abDeswtoDYR50ujp6S16i4xGPQ2sodc3YgZSYy2bNv1b2/aDPhTOPuW3NpmvDMlq0kqrjW0pECF0G3L+1ZHhQFbVpIHeqZfY/pYDbCW1YmLylyQv7xgyuo1OYagAxA0qPw7iG+e++qkAMinug9mYPgaqaOlW0lCMu433NJiuIWHCk3W7CZdLbS3ugerbeq3HtZuYZLQc9gqQWViwyreMSBGrXBPqHdVaT40JqVulFqVGp4X0lt28LewpYi06uEItvmJeZYkewBYG3pVQ9RhouKcxzdXludWQwy5y252MqPZtUOaBNCtUrt5F3amTGw1g2jb61yMysD1ctorrHL79XI43a/xQLOPlaIp7HoFABKzyMag1mi1Fmqdql9yV2pFlxa/avXXuZm+st27ZGTbq0tpO/wD4YPtq46H9J7eBR07TB2Dz1amCAFjU7QBWWz0U0OzS6cX2FXqk5NGnHbKBlQOQ2KTFjsrIdDMTm0G+201R3LdksTDaknULOpnvpjPQD/HwaVbSB3Gz/9k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600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ih.constantcontact.com/fs127/1102651109039/img/318.jpg?a=111152894855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04800"/>
            <a:ext cx="2863503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fun-in-ventura.com/images/Estuary_wide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15964"/>
            <a:ext cx="4800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7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zcoasts.gov.au/indicators/images/heap_turbidity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50" y="349185"/>
            <a:ext cx="4180339" cy="30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vsu.edu/cms3/assets/6BED931E-EC7C-2B7A-035D4AE5180B9A7A/instructor_manual/fig_10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9" y="2241266"/>
            <a:ext cx="2895600" cy="42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lincoln.ne.gov/city/pworks/watrshed/educate/pollutants/images/turbidity-l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76536"/>
            <a:ext cx="4697989" cy="29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4918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Measuring Turbidity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804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etlandinfo.ehp.qld.gov.au/resources/static/images/ecology/aquatic-ecosystems-natural/riverine/background/turbidity/turbidity-impact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7" y="1532106"/>
            <a:ext cx="828139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trrp.net/wp-content/gallery/rehabilitation/r8manederprepump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24200" cy="23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3048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Affects of </a:t>
            </a:r>
            <a:r>
              <a:rPr lang="en-US" sz="2800" dirty="0" smtClean="0">
                <a:solidFill>
                  <a:srgbClr val="0070C0"/>
                </a:solidFill>
              </a:rPr>
              <a:t>Turbidity</a:t>
            </a:r>
            <a:r>
              <a:rPr lang="en-US" sz="2800" dirty="0" smtClean="0"/>
              <a:t> on Aquatic Ecosystems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99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15958"/>
              </p:ext>
            </p:extLst>
          </p:nvPr>
        </p:nvGraphicFramePr>
        <p:xfrm>
          <a:off x="152400" y="1600200"/>
          <a:ext cx="8763000" cy="5139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1000"/>
                <a:gridCol w="2921000"/>
                <a:gridCol w="2921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Abiotic Factor: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Definition: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How it Affects Plankton Growth: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Phosphates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Nitrates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Dissolves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Oxygen (O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pH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Level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Turbidity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Temperature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304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Based on what you learned, fill out the chart in your science notebook: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79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36346"/>
              </p:ext>
            </p:extLst>
          </p:nvPr>
        </p:nvGraphicFramePr>
        <p:xfrm>
          <a:off x="152400" y="304800"/>
          <a:ext cx="8763000" cy="635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1000"/>
                <a:gridCol w="2921000"/>
                <a:gridCol w="2921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Abiotic Factor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Definition: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How it Affects Plankton Growth: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Phosphates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Chemical in water that can act</a:t>
                      </a:r>
                      <a:r>
                        <a:rPr lang="en-US" sz="1600" baseline="0" dirty="0" smtClean="0"/>
                        <a:t> as a fertilizer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Causes algae to grow rapidly</a:t>
                      </a:r>
                      <a:endParaRPr lang="en-US" sz="1600" dirty="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Nitrates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Chemical in water that can act</a:t>
                      </a:r>
                      <a:r>
                        <a:rPr lang="en-US" sz="1600" baseline="0" dirty="0" smtClean="0"/>
                        <a:t> as a fertilizer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Causes algae to grow rapidly</a:t>
                      </a:r>
                      <a:endParaRPr lang="en-US" sz="1600" dirty="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Dissolves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Oxygen (O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Amount of available oxygen in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Cellular respiration (zooplankton)/</a:t>
                      </a:r>
                    </a:p>
                    <a:p>
                      <a:r>
                        <a:rPr lang="en-US" sz="1600" dirty="0" smtClean="0"/>
                        <a:t>Photosynthesis (phytoplankton)</a:t>
                      </a:r>
                      <a:endParaRPr lang="en-US" sz="1600" dirty="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pH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Level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Acidity</a:t>
                      </a:r>
                      <a:r>
                        <a:rPr lang="en-US" sz="1600" baseline="0" dirty="0" smtClean="0"/>
                        <a:t> or alkalinity in water (H+ or OH-)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Increased acidity decreases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calcifying phytoplankton (makes their shells weak)</a:t>
                      </a:r>
                      <a:endParaRPr lang="en-US" sz="1600" dirty="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Turbidity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measure of how much the material suspended in water decreases the passage of light through the water.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Higher turbidity increases water temperatures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Decreases </a:t>
                      </a:r>
                      <a:r>
                        <a:rPr lang="en-US" sz="1600" baseline="0" dirty="0" smtClean="0"/>
                        <a:t>dissolved O</a:t>
                      </a:r>
                      <a:r>
                        <a:rPr lang="en-US" sz="1200" baseline="0" dirty="0" smtClean="0"/>
                        <a:t>2</a:t>
                      </a:r>
                      <a:r>
                        <a:rPr lang="en-US" sz="1600" baseline="0" dirty="0" smtClean="0"/>
                        <a:t> and light for photosynthesis</a:t>
                      </a:r>
                      <a:endParaRPr lang="en-US" sz="1600" dirty="0"/>
                    </a:p>
                  </a:txBody>
                  <a:tcPr/>
                </a:tc>
              </a:tr>
              <a:tr h="7397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Temperature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Measurement of energy as heat in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Reduces the concentration of dissolved oxygen (DO) because </a:t>
                      </a:r>
                      <a:r>
                        <a:rPr lang="en-US" sz="1600" b="0" dirty="0" smtClean="0"/>
                        <a:t>warm water holds less dissolved O</a:t>
                      </a:r>
                      <a:r>
                        <a:rPr lang="en-US" sz="1200" b="0" dirty="0" smtClean="0"/>
                        <a:t>2</a:t>
                      </a:r>
                      <a:r>
                        <a:rPr lang="en-US" sz="1600" b="0" dirty="0" smtClean="0"/>
                        <a:t> than cold.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7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incoln.ne.gov/city/pworks/watrshed/educate/fertiliz/images/eutrop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92032" cy="55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6953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Objective</a:t>
            </a:r>
            <a:r>
              <a:rPr lang="en-US" sz="2400" dirty="0" smtClean="0"/>
              <a:t>: </a:t>
            </a:r>
            <a:r>
              <a:rPr lang="en-US" sz="2000" dirty="0" smtClean="0"/>
              <a:t>Sample water at each location to compare abiotic differences in the water to the plankton distribution.</a:t>
            </a:r>
          </a:p>
          <a:p>
            <a:endParaRPr lang="en-US" sz="2400" dirty="0"/>
          </a:p>
          <a:p>
            <a:r>
              <a:rPr lang="en-US" sz="2400" u="sng" dirty="0" smtClean="0"/>
              <a:t>Methods</a:t>
            </a:r>
            <a:r>
              <a:rPr lang="en-US" sz="2400" dirty="0" smtClean="0"/>
              <a:t>: </a:t>
            </a:r>
            <a:r>
              <a:rPr lang="en-US" sz="2000" dirty="0" smtClean="0"/>
              <a:t>Use a plankton net to concentrate organisms for comparison at each location. Analyze water samples at each location to find pH, dissolved oxygen, phosphate levels, nitrate levels, temperature and turbidity.</a:t>
            </a:r>
            <a:endParaRPr lang="en-US" sz="2000" dirty="0"/>
          </a:p>
        </p:txBody>
      </p:sp>
      <p:pic>
        <p:nvPicPr>
          <p:cNvPr id="2050" name="Picture 2" descr="http://imgc.allpostersimages.com/images/P-473-488-90/26/2624/9A7MD00Z/posters/rich-reid-aerial-view-of-ventura-point-ventura-river-and-emma-wood-state-beach-californ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09840"/>
            <a:ext cx="3562350" cy="47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primack.net/animals/animal-pictures/zooplank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971800" cy="272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6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vlc.org/wp-content/uploads/2012/01/VRW_Newslet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702"/>
            <a:ext cx="4800600" cy="62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8370" y="3048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Ventura River Estuary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“ The fine sediments that enter the river and ocean linger for months, and this is why the water at Surfers' Point often appears muddy, long after the rains have stopped.”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(http://www.venturariver.org/search/label/watershed)</a:t>
            </a:r>
          </a:p>
          <a:p>
            <a:endParaRPr lang="en-US" dirty="0"/>
          </a:p>
        </p:txBody>
      </p:sp>
      <p:pic>
        <p:nvPicPr>
          <p:cNvPr id="3076" name="Picture 4" descr="http://2.bp.blogspot.com/-Xnch18oB3I8/TsvM7THReYI/AAAAAAAACio/6YOGiWTrJKs/s1600/RunoffDiagr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95" y="3611022"/>
            <a:ext cx="2708381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4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4528"/>
            <a:ext cx="4920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Abiotic Factor: </a:t>
            </a:r>
            <a:r>
              <a:rPr lang="en-US" sz="2800" dirty="0" smtClean="0">
                <a:solidFill>
                  <a:srgbClr val="0070C0"/>
                </a:solidFill>
              </a:rPr>
              <a:t>Dissolved Oxygen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Oxygen is essential for cellular respiration in most organisms. In an aquatic environment, oxygen availability is influenced by a variety of chemical and physical factors.</a:t>
            </a:r>
            <a:endParaRPr lang="en-US" sz="2400" dirty="0"/>
          </a:p>
        </p:txBody>
      </p:sp>
      <p:pic>
        <p:nvPicPr>
          <p:cNvPr id="4098" name="Picture 2" descr="http://www.phschool.com/science/biology_place/labbench/lab12/images/stre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4" y="2872126"/>
            <a:ext cx="4285498" cy="23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rinebio.net/marinescience/03ecology/mlimg/photoeq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64" y="4724400"/>
            <a:ext cx="407622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arinebio.net/marinescience/03ecology/mlimg/creq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66" y="2590800"/>
            <a:ext cx="3905993" cy="11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5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4982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Some of the factors that affect </a:t>
            </a:r>
            <a:r>
              <a:rPr lang="en-US" sz="2800" u="sng" dirty="0" smtClean="0">
                <a:solidFill>
                  <a:srgbClr val="0070C0"/>
                </a:solidFill>
              </a:rPr>
              <a:t>the amount of oxygen dissolved </a:t>
            </a:r>
            <a:r>
              <a:rPr lang="en-US" sz="2800" dirty="0" smtClean="0"/>
              <a:t>in water are: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54073"/>
            <a:ext cx="457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>
                <a:solidFill>
                  <a:srgbClr val="0070C0"/>
                </a:solidFill>
              </a:rPr>
              <a:t>Temperature</a:t>
            </a:r>
            <a:r>
              <a:rPr lang="en-US" sz="2000" dirty="0" smtClean="0"/>
              <a:t>: As water becomes warmer, its ability to hold oxygen decreases.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>
                <a:solidFill>
                  <a:srgbClr val="0070C0"/>
                </a:solidFill>
              </a:rPr>
              <a:t>Photosynthetic activity</a:t>
            </a:r>
            <a:r>
              <a:rPr lang="en-US" sz="2000" dirty="0" smtClean="0"/>
              <a:t>: In bright light, aquatic plants are able to produce more oxygen.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>
                <a:solidFill>
                  <a:srgbClr val="0070C0"/>
                </a:solidFill>
              </a:rPr>
              <a:t>Decomposition activity</a:t>
            </a:r>
            <a:r>
              <a:rPr lang="en-US" sz="2000" dirty="0" smtClean="0"/>
              <a:t>: As organic material decays, microbial processes consume oxygen.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>
                <a:solidFill>
                  <a:srgbClr val="0070C0"/>
                </a:solidFill>
              </a:rPr>
              <a:t>Mixing and turbulence</a:t>
            </a:r>
            <a:r>
              <a:rPr lang="en-US" sz="2000" dirty="0" smtClean="0"/>
              <a:t>: Wave action, waterfalls, and rapids all aerate water and increase the oxygen concentration.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>
                <a:solidFill>
                  <a:srgbClr val="0070C0"/>
                </a:solidFill>
              </a:rPr>
              <a:t>Salinity: </a:t>
            </a:r>
            <a:r>
              <a:rPr lang="en-US" sz="2000" dirty="0" smtClean="0"/>
              <a:t>As water becomes more salty, its ability to hold oxygen decreases.</a:t>
            </a:r>
            <a:endParaRPr lang="en-US" sz="2000" dirty="0"/>
          </a:p>
        </p:txBody>
      </p:sp>
      <p:pic>
        <p:nvPicPr>
          <p:cNvPr id="5124" name="Picture 4" descr="http://www.ecy.wa.gov/programs/wq/plants/management/joysmanual/images/3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76" y="1236803"/>
            <a:ext cx="4148931" cy="36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2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water-research.net/Watershed/act1_h2ochar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372583" cy="33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1054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http://plants.ifas.ufl.edu/manage/videos#FactorsThatDecreaseDissolvedOxygenInWater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3810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Watch the following video clips from  the University of Florida and answer: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000" dirty="0" smtClean="0"/>
              <a:t>What reduces dissolved oxygen in water?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increases dissolved oxygen in water?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effect does it have on fish?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How does temperature affect oxygen levels?</a:t>
            </a:r>
          </a:p>
        </p:txBody>
      </p:sp>
    </p:spTree>
    <p:extLst>
      <p:ext uri="{BB962C8B-B14F-4D97-AF65-F5344CB8AC3E}">
        <p14:creationId xmlns:p14="http://schemas.microsoft.com/office/powerpoint/2010/main" val="270274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 1 7"/>
          <p:cNvSpPr/>
          <p:nvPr/>
        </p:nvSpPr>
        <p:spPr>
          <a:xfrm>
            <a:off x="5363994" y="132040"/>
            <a:ext cx="3657600" cy="2253734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Abiotic Factors: </a:t>
            </a:r>
            <a:r>
              <a:rPr lang="en-US" sz="2800" dirty="0" smtClean="0">
                <a:solidFill>
                  <a:srgbClr val="0070C0"/>
                </a:solidFill>
              </a:rPr>
              <a:t>Nitrates and Phosphate Levels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58907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Nitrates and phosphates are nutrition for plants and algae.</a:t>
            </a:r>
            <a:br>
              <a:rPr lang="en-US" sz="2400" dirty="0" smtClean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 nitrates increase, they act as a plant nutrient and cause an increase in plant growth. As the plant material dies and decomposes, dissolved oxygen levels decrease. 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u="sng" dirty="0" smtClean="0"/>
              <a:t>decomposition</a:t>
            </a:r>
            <a:r>
              <a:rPr lang="en-US" sz="2400" dirty="0" smtClean="0"/>
              <a:t> of plant and animal material occurs, </a:t>
            </a:r>
            <a:r>
              <a:rPr lang="en-US" sz="2400" b="1" dirty="0" smtClean="0"/>
              <a:t>dissolved oxygen levels decrease and nitrate levels increase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931427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http://www.ncsu.edu/sciencejunction/depot/experiments/water/lessons/np/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9294" y="86376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 You Remember the Nitrogen Cycle?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www.filtersfast.com/articles/ArticleImages/nitrogen-cyc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20" y="2590800"/>
            <a:ext cx="3617474" cy="30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6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Abiotic Factor: </a:t>
            </a:r>
            <a:r>
              <a:rPr lang="en-US" sz="2800" dirty="0" smtClean="0">
                <a:solidFill>
                  <a:srgbClr val="0070C0"/>
                </a:solidFill>
              </a:rPr>
              <a:t>pH Level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533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Average pH of ocean water is 8 (slightly basic)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An increase in carbon dioxide (CO2) can cause ocean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There </a:t>
            </a:r>
            <a:r>
              <a:rPr lang="en-US" sz="2200" dirty="0"/>
              <a:t>is a decrease in the ability of the calcifying phytoplankton </a:t>
            </a:r>
            <a:r>
              <a:rPr lang="en-US" sz="2200" dirty="0" smtClean="0"/>
              <a:t> </a:t>
            </a:r>
            <a:r>
              <a:rPr lang="en-US" sz="2200" dirty="0"/>
              <a:t>to produce </a:t>
            </a:r>
            <a:r>
              <a:rPr lang="en-US" sz="2200" u="sng" dirty="0"/>
              <a:t>calcium carbonate</a:t>
            </a:r>
            <a:r>
              <a:rPr lang="en-US" sz="2200" dirty="0"/>
              <a:t> in more acidic </a:t>
            </a:r>
            <a:r>
              <a:rPr lang="en-US" sz="2200" dirty="0" smtClean="0"/>
              <a:t>waters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/>
              <a:t>If ocean acidification leads to disturbances in the populations of these organisms, other non-calcifying organisms may out-compete them for food and nutrients, leading to a change in the ecosystem composition of the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542" y="649831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http://www.ocean-acidification.net/FAQeco.html#HowEco</a:t>
            </a:r>
            <a:endParaRPr lang="en-US" sz="1400" dirty="0"/>
          </a:p>
        </p:txBody>
      </p:sp>
      <p:pic>
        <p:nvPicPr>
          <p:cNvPr id="8194" name="Picture 2" descr="http://www.ocean-acidification.net/OAimages/GephyrocapsaOceanicaBefo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0234"/>
            <a:ext cx="3200400" cy="20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ocean-acidification.net/OAimages/GephyrocapsaOceanicaAf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200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24384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lectron </a:t>
            </a:r>
            <a:r>
              <a:rPr lang="en-US" sz="1400" dirty="0"/>
              <a:t>microscopy photographs of the calcifying phytoplankton </a:t>
            </a:r>
            <a:r>
              <a:rPr lang="en-US" sz="1400" i="1" dirty="0" err="1"/>
              <a:t>Gephyrocapsa</a:t>
            </a:r>
            <a:r>
              <a:rPr lang="en-US" sz="1400" i="1" dirty="0"/>
              <a:t> </a:t>
            </a:r>
            <a:r>
              <a:rPr lang="en-US" sz="1400" i="1" dirty="0" err="1"/>
              <a:t>oceanica</a:t>
            </a:r>
            <a:r>
              <a:rPr lang="en-US" sz="1400" i="1" dirty="0"/>
              <a:t> </a:t>
            </a:r>
            <a:r>
              <a:rPr lang="en-US" sz="1400" dirty="0"/>
              <a:t>under CO2 conditions of today (top) and under the high CO2 conditions expected by the end of this century </a:t>
            </a:r>
            <a:r>
              <a:rPr lang="en-US" sz="1400" dirty="0" smtClean="0"/>
              <a:t>(below).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692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Abiotic Factor: </a:t>
            </a:r>
            <a:r>
              <a:rPr lang="en-US" sz="2800" dirty="0" smtClean="0">
                <a:solidFill>
                  <a:srgbClr val="0070C0"/>
                </a:solidFill>
              </a:rPr>
              <a:t>Turbidity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Turbidity is a measure of water clarity</a:t>
            </a:r>
            <a:r>
              <a:rPr lang="en-US" sz="2000" dirty="0" smtClean="0"/>
              <a:t>: how much the material suspended in water decreases the passage of light through the water.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Suspended materials include soil particles (clay, silt, and sand), algae, plankton, microbes, and other substances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971800"/>
            <a:ext cx="533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Higher turbidity increases water temperatures because suspended particles absorb more heat. This, in turn, reduces the concentration of dissolved oxygen (DO) because </a:t>
            </a:r>
            <a:r>
              <a:rPr lang="en-US" b="1" dirty="0" smtClean="0"/>
              <a:t>warm water holds less dissolved O2 than cold.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Higher turbidity also reduces the amount of light penetrating the water, which </a:t>
            </a:r>
            <a:r>
              <a:rPr lang="en-US" b="1" dirty="0" smtClean="0"/>
              <a:t>reduces photosynthesis </a:t>
            </a:r>
            <a:r>
              <a:rPr lang="en-US" dirty="0" smtClean="0"/>
              <a:t>and the production of dissolved O2 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Suspended materials can </a:t>
            </a:r>
            <a:r>
              <a:rPr lang="en-US" b="1" dirty="0" smtClean="0"/>
              <a:t>clog fish gills</a:t>
            </a:r>
            <a:r>
              <a:rPr lang="en-US" dirty="0" smtClean="0"/>
              <a:t>, reducing resistance to disease in fish, lowering growth rates, and affecting egg and larval development.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9218" name="Picture 2" descr="http://www.a2gov.org/government/publicservices/water_treatment/PublishingImages/turbid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5632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urlake.org/assets/images/turbidit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7" y="3505200"/>
            <a:ext cx="2705783" cy="25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569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Lab: Plankton Sampling and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Lab: Plankton Sampling and Analysis</dc:title>
  <dc:creator>installer</dc:creator>
  <cp:lastModifiedBy>installer</cp:lastModifiedBy>
  <cp:revision>20</cp:revision>
  <cp:lastPrinted>2013-11-04T18:38:21Z</cp:lastPrinted>
  <dcterms:created xsi:type="dcterms:W3CDTF">2013-10-28T20:33:51Z</dcterms:created>
  <dcterms:modified xsi:type="dcterms:W3CDTF">2013-11-04T19:41:04Z</dcterms:modified>
</cp:coreProperties>
</file>